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6"/>
    <p:restoredTop sz="85148"/>
  </p:normalViewPr>
  <p:slideViewPr>
    <p:cSldViewPr snapToGrid="0" snapToObjects="1">
      <p:cViewPr varScale="1">
        <p:scale>
          <a:sx n="101" d="100"/>
          <a:sy n="101" d="100"/>
        </p:scale>
        <p:origin x="208" y="18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2/21/25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948980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43909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github.com/r-spacex/SpaceX-API/tree/master/docs#rspacex-api-doc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Fernando</a:t>
            </a:r>
          </a:p>
          <a:p>
            <a:r>
              <a:rPr lang="en-US" dirty="0">
                <a:solidFill>
                  <a:schemeClr val="bg2"/>
                </a:solidFill>
                <a:latin typeface="Abadi" panose="020B0604020104020204" pitchFamily="34" charset="0"/>
                <a:ea typeface="SF Pro" pitchFamily="2" charset="0"/>
                <a:cs typeface="SF Pro" pitchFamily="2" charset="0"/>
              </a:rPr>
              <a:t>21 Feb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31758"/>
            <a:ext cx="5775167" cy="4995453"/>
          </a:xfrm>
          <a:prstGeom prst="rect">
            <a:avLst/>
          </a:prstGeom>
        </p:spPr>
        <p:txBody>
          <a:bodyPr/>
          <a:lstStyle/>
          <a:p>
            <a:r>
              <a:rPr lang="en-ID" sz="2000" b="1" dirty="0">
                <a:latin typeface="Abadi" panose="020B0604020104020204" pitchFamily="34" charset="0"/>
              </a:rPr>
              <a:t>Process:</a:t>
            </a:r>
          </a:p>
          <a:p>
            <a:pPr lvl="1">
              <a:buFont typeface="Courier New" panose="02070309020205020404" pitchFamily="49" charset="0"/>
              <a:buChar char="o"/>
            </a:pPr>
            <a:r>
              <a:rPr lang="en-ID" sz="1600" b="1" dirty="0">
                <a:latin typeface="Abadi" panose="020B0604020104020204" pitchFamily="34" charset="0"/>
              </a:rPr>
              <a:t>Performed Exploratory Data Analysis (EDA)</a:t>
            </a:r>
            <a:r>
              <a:rPr lang="en-ID" sz="1600" dirty="0">
                <a:latin typeface="Abadi" panose="020B0604020104020204" pitchFamily="34" charset="0"/>
              </a:rPr>
              <a:t> to uncover patterns and insights within the dataset.</a:t>
            </a:r>
          </a:p>
          <a:p>
            <a:pPr lvl="1">
              <a:buFont typeface="Courier New" panose="02070309020205020404" pitchFamily="49" charset="0"/>
              <a:buChar char="o"/>
            </a:pPr>
            <a:r>
              <a:rPr lang="en-ID" sz="1600" b="1" dirty="0">
                <a:latin typeface="Abadi" panose="020B0604020104020204" pitchFamily="34" charset="0"/>
              </a:rPr>
              <a:t>Identified and handled missing values</a:t>
            </a:r>
            <a:r>
              <a:rPr lang="en-ID" sz="1600" dirty="0">
                <a:latin typeface="Abadi" panose="020B0604020104020204" pitchFamily="34" charset="0"/>
              </a:rPr>
              <a:t> by calculating their percentage for each attribute.</a:t>
            </a:r>
          </a:p>
          <a:p>
            <a:pPr lvl="1">
              <a:buFont typeface="Courier New" panose="02070309020205020404" pitchFamily="49" charset="0"/>
              <a:buChar char="o"/>
            </a:pPr>
            <a:r>
              <a:rPr lang="en-ID" sz="1600" b="1" dirty="0">
                <a:latin typeface="Abadi" panose="020B0604020104020204" pitchFamily="34" charset="0"/>
              </a:rPr>
              <a:t>Determined data types</a:t>
            </a:r>
            <a:r>
              <a:rPr lang="en-ID" sz="1600" dirty="0">
                <a:latin typeface="Abadi" panose="020B0604020104020204" pitchFamily="34" charset="0"/>
              </a:rPr>
              <a:t> by categorizing columns as numerical or categorical.</a:t>
            </a:r>
          </a:p>
          <a:p>
            <a:pPr lvl="1">
              <a:buFont typeface="Courier New" panose="02070309020205020404" pitchFamily="49" charset="0"/>
              <a:buChar char="o"/>
            </a:pPr>
            <a:r>
              <a:rPr lang="en-ID" sz="1600" b="1" dirty="0" err="1">
                <a:latin typeface="Abadi" panose="020B0604020104020204" pitchFamily="34" charset="0"/>
              </a:rPr>
              <a:t>Analyzed</a:t>
            </a:r>
            <a:r>
              <a:rPr lang="en-ID" sz="1600" b="1" dirty="0">
                <a:latin typeface="Abadi" panose="020B0604020104020204" pitchFamily="34" charset="0"/>
              </a:rPr>
              <a:t> launch distributions</a:t>
            </a:r>
            <a:r>
              <a:rPr lang="en-ID" sz="1600" dirty="0">
                <a:latin typeface="Abadi" panose="020B0604020104020204" pitchFamily="34" charset="0"/>
              </a:rPr>
              <a:t>, including the number of launches per site and the frequency of different orbit types.</a:t>
            </a:r>
          </a:p>
          <a:p>
            <a:pPr lvl="1">
              <a:buFont typeface="Courier New" panose="02070309020205020404" pitchFamily="49" charset="0"/>
              <a:buChar char="o"/>
            </a:pPr>
            <a:r>
              <a:rPr lang="en-ID" sz="1600" b="1" dirty="0">
                <a:latin typeface="Abadi" panose="020B0604020104020204" pitchFamily="34" charset="0"/>
              </a:rPr>
              <a:t>Examined landing outcomes</a:t>
            </a:r>
            <a:r>
              <a:rPr lang="en-ID" sz="1600" dirty="0">
                <a:latin typeface="Abadi" panose="020B0604020104020204" pitchFamily="34" charset="0"/>
              </a:rPr>
              <a:t>, grouping them into binary categories (success or failure).</a:t>
            </a:r>
          </a:p>
          <a:p>
            <a:pPr lvl="1">
              <a:buFont typeface="Courier New" panose="02070309020205020404" pitchFamily="49" charset="0"/>
              <a:buChar char="o"/>
            </a:pPr>
            <a:r>
              <a:rPr lang="en-ID" sz="1600" b="1" dirty="0">
                <a:latin typeface="Abadi" panose="020B0604020104020204" pitchFamily="34" charset="0"/>
              </a:rPr>
              <a:t>Created a "Class" label</a:t>
            </a:r>
            <a:r>
              <a:rPr lang="en-ID" sz="1600" dirty="0">
                <a:latin typeface="Abadi" panose="020B0604020104020204" pitchFamily="34" charset="0"/>
              </a:rPr>
              <a:t> based on landing outcomes to serve as the target variable for training machine learning models.</a:t>
            </a:r>
          </a:p>
          <a:p>
            <a:pPr lvl="1">
              <a:buFont typeface="Courier New" panose="02070309020205020404" pitchFamily="49" charset="0"/>
              <a:buChar char="o"/>
            </a:pPr>
            <a:r>
              <a:rPr lang="en-ID" sz="1600" b="1" dirty="0">
                <a:latin typeface="Abadi" panose="020B0604020104020204" pitchFamily="34" charset="0"/>
              </a:rPr>
              <a:t>Exported the cleaned and processed data</a:t>
            </a:r>
            <a:r>
              <a:rPr lang="en-ID" sz="1600" dirty="0">
                <a:latin typeface="Abadi" panose="020B0604020104020204" pitchFamily="34" charset="0"/>
              </a:rPr>
              <a:t> to a CSV file for further analysis and </a:t>
            </a:r>
            <a:r>
              <a:rPr lang="en-ID" sz="1600" dirty="0" err="1">
                <a:latin typeface="Abadi" panose="020B0604020104020204" pitchFamily="34" charset="0"/>
              </a:rPr>
              <a:t>modeling</a:t>
            </a:r>
            <a:r>
              <a:rPr lang="en-ID" sz="1600" dirty="0">
                <a:latin typeface="Abadi" panose="020B0604020104020204" pitchFamily="34" charset="0"/>
              </a:rPr>
              <a:t>.</a:t>
            </a:r>
          </a:p>
          <a:p>
            <a:r>
              <a:rPr lang="en-US" sz="2000" b="1" dirty="0">
                <a:latin typeface="Abadi" panose="020B0604020104020204" pitchFamily="34" charset="0"/>
              </a:rPr>
              <a:t>Notebook:</a:t>
            </a:r>
          </a:p>
          <a:p>
            <a:endParaRPr lang="en-US" sz="16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chart of data processing&#10;&#10;Description automatically generated with medium confidence">
            <a:extLst>
              <a:ext uri="{FF2B5EF4-FFF2-40B4-BE49-F238E27FC236}">
                <a16:creationId xmlns:a16="http://schemas.microsoft.com/office/drawing/2014/main" id="{EE7806B2-05EF-936C-58EB-5B63EA3D9C11}"/>
              </a:ext>
            </a:extLst>
          </p:cNvPr>
          <p:cNvPicPr>
            <a:picLocks noChangeAspect="1"/>
          </p:cNvPicPr>
          <p:nvPr/>
        </p:nvPicPr>
        <p:blipFill>
          <a:blip r:embed="rId3"/>
          <a:stretch>
            <a:fillRect/>
          </a:stretch>
        </p:blipFill>
        <p:spPr>
          <a:xfrm>
            <a:off x="6897859" y="1325419"/>
            <a:ext cx="4524129" cy="470015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9885"/>
            <a:ext cx="5149527" cy="4697078"/>
          </a:xfrm>
          <a:prstGeom prst="rect">
            <a:avLst/>
          </a:prstGeom>
        </p:spPr>
        <p:txBody>
          <a:bodyPr lIns="91440" tIns="45720" rIns="91440" bIns="45720" anchor="t"/>
          <a:lstStyle/>
          <a:p>
            <a:r>
              <a:rPr lang="en-ID" sz="2000" b="1" dirty="0">
                <a:latin typeface="Abadi" panose="020B0604020104020204" pitchFamily="34" charset="0"/>
              </a:rPr>
              <a:t>Exploratory Data Analysis (EDA) Process:</a:t>
            </a:r>
          </a:p>
          <a:p>
            <a:pPr lvl="1">
              <a:buFont typeface="Courier New" panose="02070309020205020404" pitchFamily="49" charset="0"/>
              <a:buChar char="o"/>
            </a:pPr>
            <a:r>
              <a:rPr lang="en-ID" sz="1600" b="1" dirty="0">
                <a:latin typeface="Abadi" panose="020B0604020104020204" pitchFamily="34" charset="0"/>
              </a:rPr>
              <a:t>Visualized key relationships</a:t>
            </a:r>
            <a:r>
              <a:rPr lang="en-ID" sz="1600" dirty="0">
                <a:latin typeface="Abadi" panose="020B0604020104020204" pitchFamily="34" charset="0"/>
              </a:rPr>
              <a:t> to understand the impact of various factors on launch success.</a:t>
            </a:r>
          </a:p>
          <a:p>
            <a:pPr lvl="1">
              <a:buFont typeface="Courier New" panose="02070309020205020404" pitchFamily="49" charset="0"/>
              <a:buChar char="o"/>
            </a:pPr>
            <a:r>
              <a:rPr lang="en-ID" sz="1600" b="1" dirty="0">
                <a:latin typeface="Abadi" panose="020B0604020104020204" pitchFamily="34" charset="0"/>
              </a:rPr>
              <a:t>Examined correlations</a:t>
            </a:r>
            <a:r>
              <a:rPr lang="en-ID" sz="1600" dirty="0">
                <a:latin typeface="Abadi" panose="020B0604020104020204" pitchFamily="34" charset="0"/>
              </a:rPr>
              <a:t> between flight number and launch site, as well as payload and launch site.</a:t>
            </a:r>
          </a:p>
          <a:p>
            <a:pPr lvl="1">
              <a:buFont typeface="Courier New" panose="02070309020205020404" pitchFamily="49" charset="0"/>
              <a:buChar char="o"/>
            </a:pPr>
            <a:r>
              <a:rPr lang="en-ID" sz="1600" b="1" dirty="0" err="1">
                <a:latin typeface="Abadi" panose="020B0604020104020204" pitchFamily="34" charset="0"/>
              </a:rPr>
              <a:t>Analyzed</a:t>
            </a:r>
            <a:r>
              <a:rPr lang="en-ID" sz="1600" b="1" dirty="0">
                <a:latin typeface="Abadi" panose="020B0604020104020204" pitchFamily="34" charset="0"/>
              </a:rPr>
              <a:t> success rates</a:t>
            </a:r>
            <a:r>
              <a:rPr lang="en-ID" sz="1600" dirty="0">
                <a:latin typeface="Abadi" panose="020B0604020104020204" pitchFamily="34" charset="0"/>
              </a:rPr>
              <a:t> across different orbit types.</a:t>
            </a:r>
          </a:p>
          <a:p>
            <a:pPr lvl="1">
              <a:buFont typeface="Courier New" panose="02070309020205020404" pitchFamily="49" charset="0"/>
              <a:buChar char="o"/>
            </a:pPr>
            <a:r>
              <a:rPr lang="en-ID" sz="1600" b="1" dirty="0">
                <a:latin typeface="Abadi" panose="020B0604020104020204" pitchFamily="34" charset="0"/>
              </a:rPr>
              <a:t>Explored trends</a:t>
            </a:r>
            <a:r>
              <a:rPr lang="en-ID" sz="1600" dirty="0">
                <a:latin typeface="Abadi" panose="020B0604020104020204" pitchFamily="34" charset="0"/>
              </a:rPr>
              <a:t> between flight number and orbit type to identify patterns.</a:t>
            </a:r>
          </a:p>
          <a:p>
            <a:pPr lvl="1">
              <a:buFont typeface="Courier New" panose="02070309020205020404" pitchFamily="49" charset="0"/>
              <a:buChar char="o"/>
            </a:pPr>
            <a:r>
              <a:rPr lang="en-ID" sz="1600" b="1" dirty="0">
                <a:latin typeface="Abadi" panose="020B0604020104020204" pitchFamily="34" charset="0"/>
              </a:rPr>
              <a:t>Tracked yearly success rates</a:t>
            </a:r>
            <a:r>
              <a:rPr lang="en-ID" sz="1600" dirty="0">
                <a:latin typeface="Abadi" panose="020B0604020104020204" pitchFamily="34" charset="0"/>
              </a:rPr>
              <a:t> to observe improvements over time.</a:t>
            </a:r>
          </a:p>
          <a:p>
            <a:pPr lvl="1">
              <a:buFont typeface="Courier New" panose="02070309020205020404" pitchFamily="49" charset="0"/>
              <a:buChar char="o"/>
            </a:pPr>
            <a:r>
              <a:rPr lang="en-ID" sz="1600" b="1" dirty="0">
                <a:latin typeface="Abadi" panose="020B0604020104020204" pitchFamily="34" charset="0"/>
              </a:rPr>
              <a:t>Converted numerical columns to float64</a:t>
            </a:r>
            <a:r>
              <a:rPr lang="en-ID" sz="1600" dirty="0">
                <a:latin typeface="Abadi" panose="020B0604020104020204" pitchFamily="34" charset="0"/>
              </a:rPr>
              <a:t> for consistency in data processing.</a:t>
            </a:r>
          </a:p>
          <a:p>
            <a:r>
              <a:rPr lang="en-US" sz="2000" b="1" dirty="0">
                <a:latin typeface="Abadi" panose="020B0604020104020204" pitchFamily="34" charset="0"/>
              </a:rPr>
              <a:t>Notebook:</a:t>
            </a:r>
          </a:p>
          <a:p>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a:extLst>
              <a:ext uri="{FF2B5EF4-FFF2-40B4-BE49-F238E27FC236}">
                <a16:creationId xmlns:a16="http://schemas.microsoft.com/office/drawing/2014/main" id="{BB568476-D30B-62EB-F4B6-80389C48D616}"/>
              </a:ext>
            </a:extLst>
          </p:cNvPr>
          <p:cNvPicPr>
            <a:picLocks noChangeAspect="1"/>
          </p:cNvPicPr>
          <p:nvPr/>
        </p:nvPicPr>
        <p:blipFill>
          <a:blip r:embed="rId3"/>
          <a:stretch>
            <a:fillRect/>
          </a:stretch>
        </p:blipFill>
        <p:spPr>
          <a:xfrm>
            <a:off x="6096000" y="3797079"/>
            <a:ext cx="5325990" cy="1946683"/>
          </a:xfrm>
          <a:prstGeom prst="rect">
            <a:avLst/>
          </a:prstGeom>
        </p:spPr>
      </p:pic>
      <p:pic>
        <p:nvPicPr>
          <p:cNvPr id="8" name="Picture 7">
            <a:extLst>
              <a:ext uri="{FF2B5EF4-FFF2-40B4-BE49-F238E27FC236}">
                <a16:creationId xmlns:a16="http://schemas.microsoft.com/office/drawing/2014/main" id="{CA5F68C6-9547-3BAC-518B-28FF9B167EDB}"/>
              </a:ext>
            </a:extLst>
          </p:cNvPr>
          <p:cNvPicPr>
            <a:picLocks noChangeAspect="1"/>
          </p:cNvPicPr>
          <p:nvPr/>
        </p:nvPicPr>
        <p:blipFill>
          <a:blip r:embed="rId4"/>
          <a:stretch>
            <a:fillRect/>
          </a:stretch>
        </p:blipFill>
        <p:spPr>
          <a:xfrm>
            <a:off x="6096000" y="1455778"/>
            <a:ext cx="5325990" cy="197322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1916"/>
            <a:ext cx="10687962" cy="5113421"/>
          </a:xfrm>
          <a:prstGeom prst="rect">
            <a:avLst/>
          </a:prstGeom>
        </p:spPr>
        <p:txBody>
          <a:bodyPr lIns="91440" tIns="45720" rIns="91440" bIns="45720" anchor="t"/>
          <a:lstStyle/>
          <a:p>
            <a:pPr>
              <a:lnSpc>
                <a:spcPct val="100000"/>
              </a:lnSpc>
              <a:spcBef>
                <a:spcPts val="1400"/>
              </a:spcBef>
            </a:pPr>
            <a:r>
              <a:rPr lang="en-US" sz="2000" b="1" dirty="0">
                <a:solidFill>
                  <a:schemeClr val="accent3">
                    <a:lumMod val="25000"/>
                  </a:schemeClr>
                </a:solidFill>
                <a:latin typeface="Abadi" panose="020B0604020104020204" pitchFamily="34" charset="0"/>
              </a:rPr>
              <a:t>Loaded SpaceX Dataset into SQLite Database</a:t>
            </a:r>
          </a:p>
          <a:p>
            <a:pPr>
              <a:lnSpc>
                <a:spcPct val="100000"/>
              </a:lnSpc>
              <a:spcBef>
                <a:spcPts val="1400"/>
              </a:spcBef>
            </a:pPr>
            <a:r>
              <a:rPr lang="en-US" sz="2000" b="1" dirty="0">
                <a:solidFill>
                  <a:schemeClr val="accent3">
                    <a:lumMod val="25000"/>
                  </a:schemeClr>
                </a:solidFill>
                <a:latin typeface="Abadi" panose="020B0604020104020204" pitchFamily="34" charset="0"/>
              </a:rPr>
              <a:t>Queries Performed:</a:t>
            </a:r>
          </a:p>
          <a:p>
            <a:pPr lvl="1">
              <a:buFont typeface="Courier New" panose="02070309020205020404" pitchFamily="49" charset="0"/>
              <a:buChar char="o"/>
            </a:pPr>
            <a:r>
              <a:rPr lang="en-ID" sz="1800" dirty="0">
                <a:latin typeface="Abadi" panose="020B0604020104020204" pitchFamily="34" charset="0"/>
              </a:rPr>
              <a:t>Identify unique launch sites.</a:t>
            </a:r>
          </a:p>
          <a:p>
            <a:pPr lvl="1">
              <a:buFont typeface="Courier New" panose="02070309020205020404" pitchFamily="49" charset="0"/>
              <a:buChar char="o"/>
            </a:pPr>
            <a:r>
              <a:rPr lang="en-ID" sz="1800" dirty="0">
                <a:latin typeface="Abadi" panose="020B0604020104020204" pitchFamily="34" charset="0"/>
              </a:rPr>
              <a:t>Retrieve 5 records where the launch site starts with 'CCA'.</a:t>
            </a:r>
          </a:p>
          <a:p>
            <a:pPr lvl="1">
              <a:buFont typeface="Courier New" panose="02070309020205020404" pitchFamily="49" charset="0"/>
              <a:buChar char="o"/>
            </a:pPr>
            <a:r>
              <a:rPr lang="en-ID" sz="1800" dirty="0">
                <a:latin typeface="Abadi" panose="020B0604020104020204" pitchFamily="34" charset="0"/>
              </a:rPr>
              <a:t>Calculate total payload mass for boosters launched by 'NASA (CRS)'.</a:t>
            </a:r>
          </a:p>
          <a:p>
            <a:pPr lvl="1">
              <a:buFont typeface="Courier New" panose="02070309020205020404" pitchFamily="49" charset="0"/>
              <a:buChar char="o"/>
            </a:pPr>
            <a:r>
              <a:rPr lang="en-ID" sz="1800" dirty="0">
                <a:latin typeface="Abadi" panose="020B0604020104020204" pitchFamily="34" charset="0"/>
              </a:rPr>
              <a:t>Find the average payload mass of Falcon 9 v1.1 boosters.</a:t>
            </a:r>
          </a:p>
          <a:p>
            <a:pPr lvl="1">
              <a:buFont typeface="Courier New" panose="02070309020205020404" pitchFamily="49" charset="0"/>
              <a:buChar char="o"/>
            </a:pPr>
            <a:r>
              <a:rPr lang="en-ID" sz="1800" dirty="0">
                <a:latin typeface="Abadi" panose="020B0604020104020204" pitchFamily="34" charset="0"/>
              </a:rPr>
              <a:t>Get the date of the first successful ground landing.</a:t>
            </a:r>
          </a:p>
          <a:p>
            <a:pPr lvl="1">
              <a:buFont typeface="Courier New" panose="02070309020205020404" pitchFamily="49" charset="0"/>
              <a:buChar char="o"/>
            </a:pPr>
            <a:r>
              <a:rPr lang="en-ID" sz="1800" dirty="0">
                <a:latin typeface="Abadi" panose="020B0604020104020204" pitchFamily="34" charset="0"/>
              </a:rPr>
              <a:t>List booster versions with successful drone ship landings for payloads between 4000-6000kg.</a:t>
            </a:r>
          </a:p>
          <a:p>
            <a:pPr lvl="1">
              <a:buFont typeface="Courier New" panose="02070309020205020404" pitchFamily="49" charset="0"/>
              <a:buChar char="o"/>
            </a:pPr>
            <a:r>
              <a:rPr lang="en-ID" sz="1800" dirty="0">
                <a:latin typeface="Abadi" panose="020B0604020104020204" pitchFamily="34" charset="0"/>
              </a:rPr>
              <a:t>Count successful vs. failed mission outcomes.</a:t>
            </a:r>
          </a:p>
          <a:p>
            <a:pPr lvl="1">
              <a:buFont typeface="Courier New" panose="02070309020205020404" pitchFamily="49" charset="0"/>
              <a:buChar char="o"/>
            </a:pPr>
            <a:r>
              <a:rPr lang="en-ID" sz="1800" dirty="0">
                <a:latin typeface="Abadi" panose="020B0604020104020204" pitchFamily="34" charset="0"/>
              </a:rPr>
              <a:t>Identify booster versions that carried the maximum payload.</a:t>
            </a:r>
          </a:p>
          <a:p>
            <a:pPr lvl="1">
              <a:buFont typeface="Courier New" panose="02070309020205020404" pitchFamily="49" charset="0"/>
              <a:buChar char="o"/>
            </a:pPr>
            <a:r>
              <a:rPr lang="en-ID" sz="1800" dirty="0">
                <a:latin typeface="Abadi" panose="020B0604020104020204" pitchFamily="34" charset="0"/>
              </a:rPr>
              <a:t>Extract mission details (month, outcome, booster, launch site) for failed drone ship landings in 2015.</a:t>
            </a:r>
          </a:p>
          <a:p>
            <a:pPr lvl="1">
              <a:buFont typeface="Courier New" panose="02070309020205020404" pitchFamily="49" charset="0"/>
              <a:buChar char="o"/>
            </a:pPr>
            <a:r>
              <a:rPr lang="en-ID" sz="1800" dirty="0">
                <a:latin typeface="Abadi" panose="020B0604020104020204" pitchFamily="34" charset="0"/>
              </a:rPr>
              <a:t>Show outcome distribution between June 4, 2010, and March 20, 2017.</a:t>
            </a:r>
          </a:p>
          <a:p>
            <a:r>
              <a:rPr lang="en-US" sz="2000" b="1" dirty="0">
                <a:solidFill>
                  <a:schemeClr val="accent3">
                    <a:lumMod val="25000"/>
                  </a:schemeClr>
                </a:solidFill>
                <a:latin typeface="Abadi" panose="020B0604020104020204" pitchFamily="34" charset="0"/>
              </a:rPr>
              <a:t>Notebook:</a:t>
            </a:r>
          </a:p>
          <a:p>
            <a:endParaRPr lang="en-US" sz="1800" b="1" dirty="0">
              <a:solidFill>
                <a:schemeClr val="accent3">
                  <a:lumMod val="25000"/>
                </a:schemeClr>
              </a:solidFill>
              <a:latin typeface="Abadi" panose="020B0604020104020204" pitchFamily="34" charset="0"/>
            </a:endParaRPr>
          </a:p>
          <a:p>
            <a:endParaRPr lang="en-US" sz="2000" b="1" dirty="0">
              <a:solidFill>
                <a:schemeClr val="accent3">
                  <a:lumMod val="25000"/>
                </a:schemeClr>
              </a:solidFill>
              <a:latin typeface="Abadi" panose="020B0604020104020204" pitchFamily="34" charset="0"/>
            </a:endParaRPr>
          </a:p>
          <a:p>
            <a:pPr marL="0" indent="0">
              <a:buNone/>
            </a:pPr>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40042"/>
            <a:ext cx="10447411" cy="4686350"/>
          </a:xfrm>
          <a:prstGeom prst="rect">
            <a:avLst/>
          </a:prstGeom>
        </p:spPr>
        <p:txBody>
          <a:bodyPr>
            <a:normAutofit/>
          </a:bodyPr>
          <a:lstStyle/>
          <a:p>
            <a:r>
              <a:rPr lang="en-ID" sz="2000" b="1" dirty="0">
                <a:latin typeface="Abadi" panose="020B0604020104020204" pitchFamily="34" charset="0"/>
              </a:rPr>
              <a:t>Various map objects to </a:t>
            </a:r>
            <a:r>
              <a:rPr lang="en-ID" sz="2000" b="1" dirty="0" err="1">
                <a:latin typeface="Abadi" panose="020B0604020104020204" pitchFamily="34" charset="0"/>
              </a:rPr>
              <a:t>analyze</a:t>
            </a:r>
            <a:r>
              <a:rPr lang="en-ID" sz="2000" b="1" dirty="0">
                <a:latin typeface="Abadi" panose="020B0604020104020204" pitchFamily="34" charset="0"/>
              </a:rPr>
              <a:t> geographical patterns in the launch data:</a:t>
            </a:r>
          </a:p>
          <a:p>
            <a:pPr lvl="1">
              <a:buFont typeface="Courier New" panose="02070309020205020404" pitchFamily="49" charset="0"/>
              <a:buChar char="o"/>
            </a:pPr>
            <a:r>
              <a:rPr lang="en-ID" sz="1800" b="1" dirty="0">
                <a:latin typeface="Abadi" panose="020B0604020104020204" pitchFamily="34" charset="0"/>
              </a:rPr>
              <a:t>Markers</a:t>
            </a:r>
            <a:r>
              <a:rPr lang="en-ID" sz="1800" dirty="0">
                <a:latin typeface="Abadi" panose="020B0604020104020204" pitchFamily="34" charset="0"/>
              </a:rPr>
              <a:t>: Plotted all launch sites to visualize their locations.</a:t>
            </a:r>
          </a:p>
          <a:p>
            <a:pPr lvl="1">
              <a:buFont typeface="Courier New" panose="02070309020205020404" pitchFamily="49" charset="0"/>
              <a:buChar char="o"/>
            </a:pPr>
            <a:r>
              <a:rPr lang="en-ID" sz="1800" b="1" dirty="0">
                <a:latin typeface="Abadi" panose="020B0604020104020204" pitchFamily="34" charset="0"/>
              </a:rPr>
              <a:t>Color-Coded Markers</a:t>
            </a:r>
            <a:r>
              <a:rPr lang="en-ID" sz="1800" dirty="0">
                <a:latin typeface="Abadi" panose="020B0604020104020204" pitchFamily="34" charset="0"/>
              </a:rPr>
              <a:t>: Indicated successful (green) and failed (red) launches to assess site performance.</a:t>
            </a:r>
          </a:p>
          <a:p>
            <a:pPr lvl="1">
              <a:buFont typeface="Courier New" panose="02070309020205020404" pitchFamily="49" charset="0"/>
              <a:buChar char="o"/>
            </a:pPr>
            <a:r>
              <a:rPr lang="en-ID" sz="1800" b="1" dirty="0">
                <a:latin typeface="Abadi" panose="020B0604020104020204" pitchFamily="34" charset="0"/>
              </a:rPr>
              <a:t>Circles</a:t>
            </a:r>
            <a:r>
              <a:rPr lang="en-ID" sz="1800" dirty="0">
                <a:latin typeface="Abadi" panose="020B0604020104020204" pitchFamily="34" charset="0"/>
              </a:rPr>
              <a:t>: Highlighted launch sites and their surrounding areas.</a:t>
            </a:r>
          </a:p>
          <a:p>
            <a:pPr lvl="1">
              <a:buFont typeface="Courier New" panose="02070309020205020404" pitchFamily="49" charset="0"/>
              <a:buChar char="o"/>
            </a:pPr>
            <a:r>
              <a:rPr lang="en-ID" sz="1800" b="1" dirty="0">
                <a:latin typeface="Abadi" panose="020B0604020104020204" pitchFamily="34" charset="0"/>
              </a:rPr>
              <a:t>Lines</a:t>
            </a:r>
            <a:r>
              <a:rPr lang="en-ID" sz="1800" dirty="0">
                <a:latin typeface="Abadi" panose="020B0604020104020204" pitchFamily="34" charset="0"/>
              </a:rPr>
              <a:t>: Measured distances between launch sites and key landmarks like railways, highways, and coastlines.</a:t>
            </a:r>
          </a:p>
          <a:p>
            <a:r>
              <a:rPr lang="en-ID" sz="2000" b="1" dirty="0">
                <a:latin typeface="Abadi" panose="020B0604020104020204" pitchFamily="34" charset="0"/>
              </a:rPr>
              <a:t>Reason for Adding These Objects:</a:t>
            </a:r>
          </a:p>
          <a:p>
            <a:pPr lvl="1">
              <a:buFont typeface="Courier New" panose="02070309020205020404" pitchFamily="49" charset="0"/>
              <a:buChar char="o"/>
            </a:pPr>
            <a:r>
              <a:rPr lang="en-ID" sz="1800" b="1" dirty="0">
                <a:latin typeface="Abadi" panose="020B0604020104020204" pitchFamily="34" charset="0"/>
              </a:rPr>
              <a:t>To identify launch success trends</a:t>
            </a:r>
            <a:r>
              <a:rPr lang="en-ID" sz="1800" dirty="0">
                <a:latin typeface="Abadi" panose="020B0604020104020204" pitchFamily="34" charset="0"/>
              </a:rPr>
              <a:t> by visually distinguishing successful vs. failed launches.</a:t>
            </a:r>
          </a:p>
          <a:p>
            <a:pPr lvl="1">
              <a:buFont typeface="Courier New" panose="02070309020205020404" pitchFamily="49" charset="0"/>
              <a:buChar char="o"/>
            </a:pPr>
            <a:r>
              <a:rPr lang="en-ID" sz="1800" b="1" dirty="0">
                <a:latin typeface="Abadi" panose="020B0604020104020204" pitchFamily="34" charset="0"/>
              </a:rPr>
              <a:t>To explore geographic influences</a:t>
            </a:r>
            <a:r>
              <a:rPr lang="en-ID" sz="1800" dirty="0">
                <a:latin typeface="Abadi" panose="020B0604020104020204" pitchFamily="34" charset="0"/>
              </a:rPr>
              <a:t> on launch sites, such as proximity to infrastructure and safety considerations.</a:t>
            </a:r>
          </a:p>
          <a:p>
            <a:pPr lvl="1">
              <a:buFont typeface="Courier New" panose="02070309020205020404" pitchFamily="49" charset="0"/>
              <a:buChar char="o"/>
            </a:pPr>
            <a:r>
              <a:rPr lang="en-ID" sz="1800" b="1" dirty="0">
                <a:latin typeface="Abadi" panose="020B0604020104020204" pitchFamily="34" charset="0"/>
              </a:rPr>
              <a:t>To enhance data-driven decision-making</a:t>
            </a:r>
            <a:r>
              <a:rPr lang="en-ID" sz="1800" dirty="0">
                <a:latin typeface="Abadi" panose="020B0604020104020204" pitchFamily="34" charset="0"/>
              </a:rPr>
              <a:t> by </a:t>
            </a:r>
            <a:r>
              <a:rPr lang="en-ID" sz="1800" dirty="0" err="1">
                <a:latin typeface="Abadi" panose="020B0604020104020204" pitchFamily="34" charset="0"/>
              </a:rPr>
              <a:t>analyzing</a:t>
            </a:r>
            <a:r>
              <a:rPr lang="en-ID" sz="1800" dirty="0">
                <a:latin typeface="Abadi" panose="020B0604020104020204" pitchFamily="34" charset="0"/>
              </a:rPr>
              <a:t> how location impacts launch outcomes.</a:t>
            </a:r>
          </a:p>
          <a:p>
            <a:r>
              <a:rPr lang="en-US" sz="2000" b="1" dirty="0">
                <a:latin typeface="Abadi" panose="020B0604020104020204" pitchFamily="34" charset="0"/>
              </a:rPr>
              <a:t>Notebook:</a:t>
            </a:r>
          </a:p>
          <a:p>
            <a:endParaRPr lang="en-US" sz="1800"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5980"/>
            <a:ext cx="10960779" cy="4803370"/>
          </a:xfrm>
          <a:prstGeom prst="rect">
            <a:avLst/>
          </a:prstGeom>
        </p:spPr>
        <p:txBody>
          <a:bodyPr vert="horz" lIns="91440" tIns="45720" rIns="91440" bIns="45720" rtlCol="0" anchor="t">
            <a:normAutofit fontScale="77500" lnSpcReduction="20000"/>
          </a:bodyPr>
          <a:lstStyle/>
          <a:p>
            <a:r>
              <a:rPr lang="en-ID" sz="2600" b="1" dirty="0">
                <a:latin typeface="Abadi" panose="020B0604020104020204" pitchFamily="34" charset="0"/>
              </a:rPr>
              <a:t>Interactive </a:t>
            </a:r>
            <a:r>
              <a:rPr lang="en-ID" sz="2600" b="1" dirty="0" err="1">
                <a:latin typeface="Abadi" panose="020B0604020104020204" pitchFamily="34" charset="0"/>
              </a:rPr>
              <a:t>Plotly</a:t>
            </a:r>
            <a:r>
              <a:rPr lang="en-ID" sz="2600" b="1" dirty="0">
                <a:latin typeface="Abadi" panose="020B0604020104020204" pitchFamily="34" charset="0"/>
              </a:rPr>
              <a:t> Dash dashboard to enable data exploration, featuring:</a:t>
            </a:r>
          </a:p>
          <a:p>
            <a:pPr lvl="1">
              <a:buFont typeface="Courier New" panose="02070309020205020404" pitchFamily="49" charset="0"/>
              <a:buChar char="o"/>
            </a:pPr>
            <a:r>
              <a:rPr lang="en-ID" sz="2600" b="1" dirty="0">
                <a:latin typeface="Abadi" panose="020B0604020104020204" pitchFamily="34" charset="0"/>
              </a:rPr>
              <a:t>Pie Chart</a:t>
            </a:r>
            <a:r>
              <a:rPr lang="en-ID" sz="2600" dirty="0">
                <a:latin typeface="Abadi" panose="020B0604020104020204" pitchFamily="34" charset="0"/>
              </a:rPr>
              <a:t>:</a:t>
            </a:r>
          </a:p>
          <a:p>
            <a:pPr lvl="2">
              <a:buFont typeface="Wingdings" pitchFamily="2" charset="2"/>
              <a:buChar char="§"/>
            </a:pPr>
            <a:r>
              <a:rPr lang="en-ID" sz="2600" dirty="0">
                <a:latin typeface="Abadi" panose="020B0604020104020204" pitchFamily="34" charset="0"/>
              </a:rPr>
              <a:t>When all sites are selected: Displays the distribution of successful launches across all sites.</a:t>
            </a:r>
          </a:p>
          <a:p>
            <a:pPr lvl="2">
              <a:buFont typeface="Wingdings" pitchFamily="2" charset="2"/>
              <a:buChar char="§"/>
            </a:pPr>
            <a:r>
              <a:rPr lang="en-ID" sz="2600" dirty="0">
                <a:latin typeface="Abadi" panose="020B0604020104020204" pitchFamily="34" charset="0"/>
              </a:rPr>
              <a:t>When a specific site is selected: Shows the success vs. failure ratio for that site.</a:t>
            </a:r>
          </a:p>
          <a:p>
            <a:pPr lvl="1">
              <a:buFont typeface="Courier New" panose="02070309020205020404" pitchFamily="49" charset="0"/>
              <a:buChar char="o"/>
            </a:pPr>
            <a:r>
              <a:rPr lang="en-ID" sz="2600" b="1" dirty="0">
                <a:latin typeface="Abadi" panose="020B0604020104020204" pitchFamily="34" charset="0"/>
              </a:rPr>
              <a:t>Scatter Plot</a:t>
            </a:r>
            <a:r>
              <a:rPr lang="en-ID" sz="2600" dirty="0">
                <a:latin typeface="Abadi" panose="020B0604020104020204" pitchFamily="34" charset="0"/>
              </a:rPr>
              <a:t>:</a:t>
            </a:r>
          </a:p>
          <a:p>
            <a:pPr lvl="2">
              <a:buFont typeface="Wingdings" pitchFamily="2" charset="2"/>
              <a:buChar char="§"/>
            </a:pPr>
            <a:r>
              <a:rPr lang="en-ID" sz="2600" dirty="0">
                <a:latin typeface="Abadi" panose="020B0604020104020204" pitchFamily="34" charset="0"/>
              </a:rPr>
              <a:t>When all sites are selected: Visualizes the relationship between payload mass, booster version, and launch outcomes across all sites.</a:t>
            </a:r>
          </a:p>
          <a:p>
            <a:pPr lvl="2">
              <a:buFont typeface="Wingdings" pitchFamily="2" charset="2"/>
              <a:buChar char="§"/>
            </a:pPr>
            <a:r>
              <a:rPr lang="en-ID" sz="2600" dirty="0">
                <a:latin typeface="Abadi" panose="020B0604020104020204" pitchFamily="34" charset="0"/>
              </a:rPr>
              <a:t>When a site is selected: Filters the scatter plot to show data for only that site.</a:t>
            </a:r>
          </a:p>
          <a:p>
            <a:pPr>
              <a:buFont typeface="Arial" panose="020B0604020202020204" pitchFamily="34" charset="0"/>
              <a:buChar char="•"/>
            </a:pPr>
            <a:r>
              <a:rPr lang="en-ID" sz="2600" b="1" dirty="0">
                <a:latin typeface="Abadi" panose="020B0604020104020204" pitchFamily="34" charset="0"/>
              </a:rPr>
              <a:t>Payload Mass Range Selector</a:t>
            </a:r>
            <a:r>
              <a:rPr lang="en-ID" sz="2600" dirty="0">
                <a:latin typeface="Abadi" panose="020B0604020104020204" pitchFamily="34" charset="0"/>
              </a:rPr>
              <a:t>: Allows users to filter the scatter plot based on payload mass.</a:t>
            </a:r>
          </a:p>
          <a:p>
            <a:r>
              <a:rPr lang="en-ID" sz="2600" b="1" dirty="0">
                <a:latin typeface="Abadi" panose="020B0604020104020204" pitchFamily="34" charset="0"/>
              </a:rPr>
              <a:t>Reason for Adding These Plots and Interactions:</a:t>
            </a:r>
          </a:p>
          <a:p>
            <a:pPr lvl="1">
              <a:buFont typeface="Courier New" panose="02070309020205020404" pitchFamily="49" charset="0"/>
              <a:buChar char="o"/>
            </a:pPr>
            <a:r>
              <a:rPr lang="en-ID" sz="2300" b="1" dirty="0">
                <a:latin typeface="Abadi" panose="020B0604020104020204" pitchFamily="34" charset="0"/>
              </a:rPr>
              <a:t>Pie Chart</a:t>
            </a:r>
            <a:r>
              <a:rPr lang="en-ID" sz="2300" dirty="0">
                <a:latin typeface="Abadi" panose="020B0604020104020204" pitchFamily="34" charset="0"/>
              </a:rPr>
              <a:t> helps compare overall launch success rates across different sites.</a:t>
            </a:r>
          </a:p>
          <a:p>
            <a:pPr lvl="1">
              <a:buFont typeface="Courier New" panose="02070309020205020404" pitchFamily="49" charset="0"/>
              <a:buChar char="o"/>
            </a:pPr>
            <a:r>
              <a:rPr lang="en-ID" sz="2300" b="1" dirty="0">
                <a:latin typeface="Abadi" panose="020B0604020104020204" pitchFamily="34" charset="0"/>
              </a:rPr>
              <a:t>Scatter Plot</a:t>
            </a:r>
            <a:r>
              <a:rPr lang="en-ID" sz="2300" dirty="0">
                <a:latin typeface="Abadi" panose="020B0604020104020204" pitchFamily="34" charset="0"/>
              </a:rPr>
              <a:t> provides insights into how payload mass and booster versions impact launch success.</a:t>
            </a:r>
          </a:p>
          <a:p>
            <a:pPr lvl="1">
              <a:buFont typeface="Courier New" panose="02070309020205020404" pitchFamily="49" charset="0"/>
              <a:buChar char="o"/>
            </a:pPr>
            <a:r>
              <a:rPr lang="en-ID" sz="2300" b="1" dirty="0">
                <a:latin typeface="Abadi" panose="020B0604020104020204" pitchFamily="34" charset="0"/>
              </a:rPr>
              <a:t>Interactive Filters</a:t>
            </a:r>
            <a:r>
              <a:rPr lang="en-ID" sz="2300" dirty="0">
                <a:latin typeface="Abadi" panose="020B0604020104020204" pitchFamily="34" charset="0"/>
              </a:rPr>
              <a:t> allow for dynamic data exploration, making it easier to identify trends and correlations.</a:t>
            </a:r>
          </a:p>
          <a:p>
            <a:r>
              <a:rPr lang="en-ID" sz="2600" b="1" dirty="0">
                <a:latin typeface="Abadi" panose="020B0604020104020204" pitchFamily="34" charset="0"/>
              </a:rPr>
              <a:t>Notebook:</a:t>
            </a:r>
          </a:p>
          <a:p>
            <a:endParaRPr lang="en-ID" sz="2300" b="1"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8168"/>
            <a:ext cx="5582653" cy="5113421"/>
          </a:xfrm>
          <a:prstGeom prst="rect">
            <a:avLst/>
          </a:prstGeom>
        </p:spPr>
        <p:txBody>
          <a:bodyPr>
            <a:normAutofit fontScale="92500" lnSpcReduction="10000"/>
          </a:bodyPr>
          <a:lstStyle/>
          <a:p>
            <a:r>
              <a:rPr lang="en-ID" sz="2200" b="1" dirty="0">
                <a:latin typeface="Abadi" panose="020B0604020104020204" pitchFamily="34" charset="0"/>
              </a:rPr>
              <a:t>Data Preparation</a:t>
            </a:r>
            <a:r>
              <a:rPr lang="en-ID" sz="2200" dirty="0">
                <a:latin typeface="Abadi" panose="020B0604020104020204" pitchFamily="34" charset="0"/>
              </a:rPr>
              <a:t>:</a:t>
            </a:r>
          </a:p>
          <a:p>
            <a:pPr lvl="1">
              <a:buFont typeface="Courier New" panose="02070309020205020404" pitchFamily="49" charset="0"/>
              <a:buChar char="o"/>
            </a:pPr>
            <a:r>
              <a:rPr lang="en-ID" sz="1900" dirty="0">
                <a:latin typeface="Abadi" panose="020B0604020104020204" pitchFamily="34" charset="0"/>
              </a:rPr>
              <a:t>Loaded the dataset and applied </a:t>
            </a:r>
            <a:r>
              <a:rPr lang="en-ID" sz="1900" b="1" dirty="0" err="1">
                <a:latin typeface="Abadi" panose="020B0604020104020204" pitchFamily="34" charset="0"/>
              </a:rPr>
              <a:t>StandardScaler</a:t>
            </a:r>
            <a:r>
              <a:rPr lang="en-ID" sz="1900" dirty="0">
                <a:latin typeface="Abadi" panose="020B0604020104020204" pitchFamily="34" charset="0"/>
              </a:rPr>
              <a:t> to standardize features.</a:t>
            </a:r>
          </a:p>
          <a:p>
            <a:pPr lvl="1">
              <a:buFont typeface="Courier New" panose="02070309020205020404" pitchFamily="49" charset="0"/>
              <a:buChar char="o"/>
            </a:pPr>
            <a:r>
              <a:rPr lang="en-ID" sz="1900" dirty="0">
                <a:latin typeface="Abadi" panose="020B0604020104020204" pitchFamily="34" charset="0"/>
              </a:rPr>
              <a:t>Converted target variable </a:t>
            </a:r>
            <a:r>
              <a:rPr lang="en-ID" sz="1900" b="1" dirty="0">
                <a:latin typeface="Abadi" panose="020B0604020104020204" pitchFamily="34" charset="0"/>
              </a:rPr>
              <a:t>Y</a:t>
            </a:r>
            <a:r>
              <a:rPr lang="en-ID" sz="1900" dirty="0">
                <a:latin typeface="Abadi" panose="020B0604020104020204" pitchFamily="34" charset="0"/>
              </a:rPr>
              <a:t> into a NumPy array.</a:t>
            </a:r>
          </a:p>
          <a:p>
            <a:pPr lvl="1">
              <a:buFont typeface="Courier New" panose="02070309020205020404" pitchFamily="49" charset="0"/>
              <a:buChar char="o"/>
            </a:pPr>
            <a:r>
              <a:rPr lang="en-ID" sz="1900" dirty="0">
                <a:latin typeface="Abadi" panose="020B0604020104020204" pitchFamily="34" charset="0"/>
              </a:rPr>
              <a:t>Split the data into </a:t>
            </a:r>
            <a:r>
              <a:rPr lang="en-ID" sz="1900" b="1" dirty="0">
                <a:latin typeface="Abadi" panose="020B0604020104020204" pitchFamily="34" charset="0"/>
              </a:rPr>
              <a:t>training and testing sets</a:t>
            </a:r>
            <a:r>
              <a:rPr lang="en-ID" sz="1900" dirty="0">
                <a:latin typeface="Abadi" panose="020B0604020104020204" pitchFamily="34" charset="0"/>
              </a:rPr>
              <a:t> for model evaluation.</a:t>
            </a:r>
          </a:p>
          <a:p>
            <a:r>
              <a:rPr lang="en-ID" sz="2200" b="1" dirty="0">
                <a:latin typeface="Abadi" panose="020B0604020104020204" pitchFamily="34" charset="0"/>
              </a:rPr>
              <a:t>Model Training &amp; Evaluation</a:t>
            </a:r>
            <a:r>
              <a:rPr lang="en-ID" sz="2200" dirty="0">
                <a:latin typeface="Abadi" panose="020B0604020104020204" pitchFamily="34" charset="0"/>
              </a:rPr>
              <a:t>:</a:t>
            </a:r>
          </a:p>
          <a:p>
            <a:pPr lvl="1">
              <a:buFont typeface="Courier New" panose="02070309020205020404" pitchFamily="49" charset="0"/>
              <a:buChar char="o"/>
            </a:pPr>
            <a:r>
              <a:rPr lang="en-ID" sz="2100" dirty="0">
                <a:latin typeface="Abadi" panose="020B0604020104020204" pitchFamily="34" charset="0"/>
              </a:rPr>
              <a:t>Implemented multiple machine learning models:</a:t>
            </a:r>
          </a:p>
          <a:p>
            <a:pPr lvl="2">
              <a:buFont typeface="Wingdings" pitchFamily="2" charset="2"/>
              <a:buChar char="§"/>
            </a:pPr>
            <a:r>
              <a:rPr lang="en-ID" sz="1700" dirty="0">
                <a:latin typeface="Abadi" panose="020B0604020104020204" pitchFamily="34" charset="0"/>
              </a:rPr>
              <a:t>Logistic Regression</a:t>
            </a:r>
          </a:p>
          <a:p>
            <a:pPr lvl="2">
              <a:buFont typeface="Wingdings" pitchFamily="2" charset="2"/>
              <a:buChar char="§"/>
            </a:pPr>
            <a:r>
              <a:rPr lang="en-ID" sz="1700" dirty="0">
                <a:latin typeface="Abadi" panose="020B0604020104020204" pitchFamily="34" charset="0"/>
              </a:rPr>
              <a:t>Support Vector Classifier (SVC)</a:t>
            </a:r>
          </a:p>
          <a:p>
            <a:pPr lvl="2">
              <a:buFont typeface="Wingdings" pitchFamily="2" charset="2"/>
              <a:buChar char="§"/>
            </a:pPr>
            <a:r>
              <a:rPr lang="en-ID" sz="1700" dirty="0">
                <a:latin typeface="Abadi" panose="020B0604020104020204" pitchFamily="34" charset="0"/>
              </a:rPr>
              <a:t>Decision Tree Classifier</a:t>
            </a:r>
          </a:p>
          <a:p>
            <a:pPr lvl="2">
              <a:buFont typeface="Wingdings" pitchFamily="2" charset="2"/>
              <a:buChar char="§"/>
            </a:pPr>
            <a:r>
              <a:rPr lang="en-ID" sz="1700" dirty="0">
                <a:latin typeface="Abadi" panose="020B0604020104020204" pitchFamily="34" charset="0"/>
              </a:rPr>
              <a:t>K-Nearest </a:t>
            </a:r>
            <a:r>
              <a:rPr lang="en-ID" sz="1700" dirty="0" err="1">
                <a:latin typeface="Abadi" panose="020B0604020104020204" pitchFamily="34" charset="0"/>
              </a:rPr>
              <a:t>Neighbors</a:t>
            </a:r>
            <a:r>
              <a:rPr lang="en-ID" sz="1700" dirty="0">
                <a:latin typeface="Abadi" panose="020B0604020104020204" pitchFamily="34" charset="0"/>
              </a:rPr>
              <a:t> (KNN)</a:t>
            </a:r>
          </a:p>
          <a:p>
            <a:pPr lvl="1">
              <a:buFont typeface="Courier New" panose="02070309020205020404" pitchFamily="49" charset="0"/>
              <a:buChar char="o"/>
            </a:pPr>
            <a:r>
              <a:rPr lang="en-ID" sz="1900" dirty="0">
                <a:latin typeface="Abadi" panose="020B0604020104020204" pitchFamily="34" charset="0"/>
              </a:rPr>
              <a:t>Used </a:t>
            </a:r>
            <a:r>
              <a:rPr lang="en-ID" sz="1900" b="1" dirty="0" err="1">
                <a:latin typeface="Abadi" panose="020B0604020104020204" pitchFamily="34" charset="0"/>
              </a:rPr>
              <a:t>GridSearchCV</a:t>
            </a:r>
            <a:r>
              <a:rPr lang="en-ID" sz="1900" dirty="0">
                <a:latin typeface="Abadi" panose="020B0604020104020204" pitchFamily="34" charset="0"/>
              </a:rPr>
              <a:t> to test different hyperparameter combinations and identify the best-performing model.</a:t>
            </a:r>
          </a:p>
          <a:p>
            <a:r>
              <a:rPr lang="en-US" sz="2200" b="1" dirty="0">
                <a:latin typeface="Abadi" panose="020B0604020104020204" pitchFamily="34" charset="0"/>
              </a:rPr>
              <a:t>Notebook:</a:t>
            </a:r>
          </a:p>
          <a:p>
            <a:endParaRPr lang="en-US" sz="19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screen shot of a funnel&#10;&#10;Description automatically generated">
            <a:extLst>
              <a:ext uri="{FF2B5EF4-FFF2-40B4-BE49-F238E27FC236}">
                <a16:creationId xmlns:a16="http://schemas.microsoft.com/office/drawing/2014/main" id="{4CEC6E4F-7CD4-53F9-7207-2A269646B9E1}"/>
              </a:ext>
            </a:extLst>
          </p:cNvPr>
          <p:cNvPicPr>
            <a:picLocks noChangeAspect="1"/>
          </p:cNvPicPr>
          <p:nvPr/>
        </p:nvPicPr>
        <p:blipFill>
          <a:blip r:embed="rId3"/>
          <a:stretch>
            <a:fillRect/>
          </a:stretch>
        </p:blipFill>
        <p:spPr>
          <a:xfrm>
            <a:off x="6244388" y="1491916"/>
            <a:ext cx="5582653" cy="462012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884821"/>
            <a:ext cx="10515600" cy="1542390"/>
          </a:xfrm>
          <a:prstGeom prst="rect">
            <a:avLst/>
          </a:prstGeom>
        </p:spPr>
        <p:txBody>
          <a:bodyPr>
            <a:normAutofit fontScale="85000" lnSpcReduction="20000"/>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ID" sz="1900" dirty="0">
                <a:latin typeface="Abadi" panose="020B0604020104020204" pitchFamily="34" charset="0"/>
              </a:rPr>
              <a:t>Over time, all launch sites have experienced both successful and failed first-stage landings, with a noticeable improvement in success rates. In the early stages, most launches resulted in failure, indicating that technological advancements and process improvements played a significant role in increasing reliability. Among the sites, CCAFS SLC 40 has conducted the highest number of launches overall. However, when evaluating relative success rates, VAFB SLC 4E appears to have a comparatively higher proportion of successful landings.</a:t>
            </a:r>
            <a:endParaRPr lang="en-US" sz="19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855FCBAE-B583-6565-B521-81FCE5FC0CA0}"/>
              </a:ext>
            </a:extLst>
          </p:cNvPr>
          <p:cNvPicPr>
            <a:picLocks noChangeAspect="1"/>
          </p:cNvPicPr>
          <p:nvPr/>
        </p:nvPicPr>
        <p:blipFill>
          <a:blip r:embed="rId3"/>
          <a:stretch>
            <a:fillRect/>
          </a:stretch>
        </p:blipFill>
        <p:spPr>
          <a:xfrm>
            <a:off x="864973" y="1406343"/>
            <a:ext cx="10420637" cy="33492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8" y="5173578"/>
            <a:ext cx="10599834" cy="1407695"/>
          </a:xfrm>
          <a:prstGeom prst="rect">
            <a:avLst/>
          </a:prstGeom>
        </p:spPr>
        <p:txBody>
          <a:bodyPr>
            <a:normAutofit fontScale="92500" lnSpcReduction="10000"/>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ID" sz="1700" dirty="0">
                <a:latin typeface="Abadi" panose="020B0604020104020204" pitchFamily="34" charset="0"/>
              </a:rPr>
              <a:t>All launch sites have handled a wide range of payload weights, from light to heavy payloads. In the early stages, most flights carried lighter payloads, which also corresponded with a higher failure rate in landings. This trend suggests that advancements in technology and operational strategies have contributed to an improved success rate, even for missions carrying heavier payloads.</a:t>
            </a:r>
            <a:endParaRPr lang="en-US" sz="17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627F0BB4-D3CB-C103-55E0-7FE49B24D3DA}"/>
              </a:ext>
            </a:extLst>
          </p:cNvPr>
          <p:cNvPicPr>
            <a:picLocks noChangeAspect="1"/>
          </p:cNvPicPr>
          <p:nvPr/>
        </p:nvPicPr>
        <p:blipFill>
          <a:blip r:embed="rId3"/>
          <a:stretch>
            <a:fillRect/>
          </a:stretch>
        </p:blipFill>
        <p:spPr>
          <a:xfrm>
            <a:off x="893628" y="1386114"/>
            <a:ext cx="10404744" cy="36334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5046199"/>
            <a:ext cx="10515600" cy="1535075"/>
          </a:xfrm>
          <a:prstGeom prst="rect">
            <a:avLst/>
          </a:prstGeom>
        </p:spPr>
        <p:txBody>
          <a:bodyPr>
            <a:normAutofit lnSpcReduction="10000"/>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ID" sz="1600" dirty="0">
                <a:latin typeface="Abadi" panose="020B0604020104020204" pitchFamily="34" charset="0"/>
              </a:rPr>
              <a:t>Certain orbit types, such as ES-L1, SSO, HEO, and GEO, have consistently demonstrated high success rates in first-stage landings. In contrast, orbits like GTO show more varied outcomes, indicating that some orbit types may present additional operational or technological challenges. Additionally, the SO orbit type has only one recorded launch, making it difficult to draw meaningful conclusions from the limited data available.</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3773A5C7-A6E8-39FC-6784-F04CC9EEC0B3}"/>
              </a:ext>
            </a:extLst>
          </p:cNvPr>
          <p:cNvPicPr>
            <a:picLocks noChangeAspect="1"/>
          </p:cNvPicPr>
          <p:nvPr/>
        </p:nvPicPr>
        <p:blipFill>
          <a:blip r:embed="rId3"/>
          <a:stretch>
            <a:fillRect/>
          </a:stretch>
        </p:blipFill>
        <p:spPr>
          <a:xfrm>
            <a:off x="1020200" y="1374047"/>
            <a:ext cx="10015221" cy="351808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96851"/>
            <a:ext cx="10687961" cy="1648327"/>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ID" sz="1600" dirty="0">
                <a:latin typeface="Abadi" panose="020B0604020104020204" pitchFamily="34" charset="0"/>
              </a:rPr>
              <a:t>Various orbit types are represented across different flight numbers, though some orbits were only attempted in later missions. As flight numbers increase, there is a clear trend of improved landing success, suggesting that experience and continuous advancements in technology have contributed to better outcomes over time.</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D2487CAA-040F-A19E-AB73-1AB2A9547AFD}"/>
              </a:ext>
            </a:extLst>
          </p:cNvPr>
          <p:cNvPicPr>
            <a:picLocks noChangeAspect="1"/>
          </p:cNvPicPr>
          <p:nvPr/>
        </p:nvPicPr>
        <p:blipFill>
          <a:blip r:embed="rId3"/>
          <a:stretch>
            <a:fillRect/>
          </a:stretch>
        </p:blipFill>
        <p:spPr>
          <a:xfrm>
            <a:off x="1454321" y="1433254"/>
            <a:ext cx="9146979" cy="334327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113421"/>
            <a:ext cx="10515601" cy="1431758"/>
          </a:xfrm>
          <a:prstGeom prst="rect">
            <a:avLst/>
          </a:prstGeom>
        </p:spPr>
        <p:txBody>
          <a:bodyPr>
            <a:normAutofit lnSpcReduction="10000"/>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Different orbits accommodate a wide range of payload masses, though some, such as SSO, MEO, HEO, and GEO, generally fall within a lower range. Orbits with more constrained payload ranges tend to have higher landing success rates. While payload mass alone does not directly determine mission success, its relationship with orbit type suggests a meaningful correlation.</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A7C79C6F-90C5-F94A-E295-7EC1AAE8A9F9}"/>
              </a:ext>
            </a:extLst>
          </p:cNvPr>
          <p:cNvPicPr>
            <a:picLocks noChangeAspect="1"/>
          </p:cNvPicPr>
          <p:nvPr/>
        </p:nvPicPr>
        <p:blipFill>
          <a:blip r:embed="rId3"/>
          <a:stretch>
            <a:fillRect/>
          </a:stretch>
        </p:blipFill>
        <p:spPr>
          <a:xfrm>
            <a:off x="1414710" y="1382927"/>
            <a:ext cx="9362579" cy="34220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029200"/>
            <a:ext cx="10515599" cy="1290150"/>
          </a:xfrm>
          <a:prstGeom prst="rect">
            <a:avLst/>
          </a:prstGeom>
        </p:spPr>
        <p:txBody>
          <a:bodyPr>
            <a:normAutofit lnSpcReduction="10000"/>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yearly trend highlights a steady improvement in first-stage landing reliability, evolving from early challenges to higher success rates over time. Since 2016, SpaceX has achieved continuous year-over-year progress, with a slight setback in 2018 before continuing its upward trajectory.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808357BB-DD49-84DA-8A47-712B25FE9C9C}"/>
              </a:ext>
            </a:extLst>
          </p:cNvPr>
          <p:cNvPicPr>
            <a:picLocks noChangeAspect="1"/>
          </p:cNvPicPr>
          <p:nvPr/>
        </p:nvPicPr>
        <p:blipFill>
          <a:blip r:embed="rId3"/>
          <a:stretch>
            <a:fillRect/>
          </a:stretch>
        </p:blipFill>
        <p:spPr>
          <a:xfrm>
            <a:off x="1390479" y="1410587"/>
            <a:ext cx="9411042" cy="348668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84821"/>
            <a:ext cx="10515600" cy="1292142"/>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Distinct key word to show only unique launch site name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07B2E7C3-F79E-0866-BA2F-3D73BC7E27DC}"/>
              </a:ext>
            </a:extLst>
          </p:cNvPr>
          <p:cNvPicPr>
            <a:picLocks noChangeAspect="1"/>
          </p:cNvPicPr>
          <p:nvPr/>
        </p:nvPicPr>
        <p:blipFill>
          <a:blip r:embed="rId3"/>
          <a:stretch>
            <a:fillRect/>
          </a:stretch>
        </p:blipFill>
        <p:spPr>
          <a:xfrm>
            <a:off x="3641427" y="1491456"/>
            <a:ext cx="4772765" cy="316718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73580"/>
            <a:ext cx="10515600" cy="1195889"/>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query above to display five record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8D3B0A42-2195-F8E0-BE00-3753676B6BB7}"/>
              </a:ext>
            </a:extLst>
          </p:cNvPr>
          <p:cNvPicPr>
            <a:picLocks noChangeAspect="1"/>
          </p:cNvPicPr>
          <p:nvPr/>
        </p:nvPicPr>
        <p:blipFill>
          <a:blip r:embed="rId3"/>
          <a:stretch>
            <a:fillRect/>
          </a:stretch>
        </p:blipFill>
        <p:spPr>
          <a:xfrm>
            <a:off x="884310" y="1436013"/>
            <a:ext cx="10286999" cy="354506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00599"/>
            <a:ext cx="10515600" cy="1376363"/>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query above to calculate the total payload carried by boosters from NASA (CRS)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2A7A1AD8-DD46-8024-1FE5-3BE68A834742}"/>
              </a:ext>
            </a:extLst>
          </p:cNvPr>
          <p:cNvPicPr>
            <a:picLocks noChangeAspect="1"/>
          </p:cNvPicPr>
          <p:nvPr/>
        </p:nvPicPr>
        <p:blipFill>
          <a:blip r:embed="rId3"/>
          <a:stretch>
            <a:fillRect/>
          </a:stretch>
        </p:blipFill>
        <p:spPr>
          <a:xfrm>
            <a:off x="1513948" y="1575471"/>
            <a:ext cx="9164103" cy="29003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93105"/>
            <a:ext cx="10687962" cy="1183858"/>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query above to calculated the average payload mass caried by booster version F9 v1.1 is 2,534.6 kg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2FB079D8-BC34-E0FE-2674-AE08AEBD4F0C}"/>
              </a:ext>
            </a:extLst>
          </p:cNvPr>
          <p:cNvPicPr>
            <a:picLocks noChangeAspect="1"/>
          </p:cNvPicPr>
          <p:nvPr/>
        </p:nvPicPr>
        <p:blipFill>
          <a:blip r:embed="rId3"/>
          <a:stretch>
            <a:fillRect/>
          </a:stretch>
        </p:blipFill>
        <p:spPr>
          <a:xfrm>
            <a:off x="1036481" y="1822946"/>
            <a:ext cx="9982657" cy="26539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5295"/>
            <a:ext cx="10515600" cy="111166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query above to observe that the first successful landing outcome on ground pad occurred on 22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D3E8FCFB-B2B5-2005-FB89-DD35FF412BE7}"/>
              </a:ext>
            </a:extLst>
          </p:cNvPr>
          <p:cNvPicPr>
            <a:picLocks noChangeAspect="1"/>
          </p:cNvPicPr>
          <p:nvPr/>
        </p:nvPicPr>
        <p:blipFill>
          <a:blip r:embed="rId3"/>
          <a:stretch>
            <a:fillRect/>
          </a:stretch>
        </p:blipFill>
        <p:spPr>
          <a:xfrm>
            <a:off x="1444230" y="1792705"/>
            <a:ext cx="9303539" cy="273633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32158"/>
            <a:ext cx="10515600" cy="1544804"/>
          </a:xfrm>
          <a:prstGeom prst="rect">
            <a:avLst/>
          </a:prstGeom>
        </p:spPr>
        <p:txBody>
          <a:bodyPr lIns="91440" tIns="45720" rIns="91440" bIns="45720" anchor="t">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query above to filter which boosters have successfully landed on drone ship and had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76E2D503-6A85-9CF2-8BC5-EA74C24C41AB}"/>
              </a:ext>
            </a:extLst>
          </p:cNvPr>
          <p:cNvPicPr>
            <a:picLocks noChangeAspect="1"/>
          </p:cNvPicPr>
          <p:nvPr/>
        </p:nvPicPr>
        <p:blipFill>
          <a:blip r:embed="rId3"/>
          <a:stretch>
            <a:fillRect/>
          </a:stretch>
        </p:blipFill>
        <p:spPr>
          <a:xfrm>
            <a:off x="557073" y="1433328"/>
            <a:ext cx="11077853" cy="294858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6166"/>
            <a:ext cx="7027629" cy="298481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API</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Web Scraping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Folium</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Machine Learning Prediction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86E46B2-B080-0856-43B1-2ABF7721476E}"/>
              </a:ext>
            </a:extLst>
          </p:cNvPr>
          <p:cNvSpPr txBox="1">
            <a:spLocks/>
          </p:cNvSpPr>
          <p:nvPr/>
        </p:nvSpPr>
        <p:spPr>
          <a:xfrm>
            <a:off x="958903" y="4490977"/>
            <a:ext cx="5939608" cy="1438286"/>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Analytics Screenshots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94233"/>
            <a:ext cx="4896751" cy="3324808"/>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wildcard and where clause on query to observe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6B514D0B-1F01-89C7-6F36-21540BA96C67}"/>
              </a:ext>
            </a:extLst>
          </p:cNvPr>
          <p:cNvPicPr>
            <a:picLocks noChangeAspect="1"/>
          </p:cNvPicPr>
          <p:nvPr/>
        </p:nvPicPr>
        <p:blipFill>
          <a:blip r:embed="rId3"/>
          <a:stretch>
            <a:fillRect/>
          </a:stretch>
        </p:blipFill>
        <p:spPr>
          <a:xfrm>
            <a:off x="5803443" y="1894232"/>
            <a:ext cx="5550357" cy="332480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36297"/>
            <a:ext cx="3982464" cy="4300034"/>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Determined the boosters that carried the maximum payload using subquery in where clause and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A34D9C66-370A-FCDF-1A6A-F2C0F2C30982}"/>
              </a:ext>
            </a:extLst>
          </p:cNvPr>
          <p:cNvPicPr>
            <a:picLocks noChangeAspect="1"/>
          </p:cNvPicPr>
          <p:nvPr/>
        </p:nvPicPr>
        <p:blipFill>
          <a:blip r:embed="rId3"/>
          <a:stretch>
            <a:fillRect/>
          </a:stretch>
        </p:blipFill>
        <p:spPr>
          <a:xfrm>
            <a:off x="5418887" y="1636296"/>
            <a:ext cx="6591770" cy="43000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5900"/>
            <a:ext cx="4866409" cy="4111047"/>
          </a:xfrm>
          <a:prstGeom prst="rect">
            <a:avLst/>
          </a:prstGeom>
        </p:spPr>
        <p:txBody>
          <a:bodyPr lIns="91440" tIns="45720" rIns="91440" bIns="45720" anchor="t">
            <a:normAutofit/>
          </a:bodyPr>
          <a:lstStyle/>
          <a:p>
            <a:pPr marL="0" indent="0">
              <a:lnSpc>
                <a:spcPct val="100000"/>
              </a:lnSpc>
              <a:spcBef>
                <a:spcPts val="1400"/>
              </a:spcBef>
              <a:buNone/>
            </a:pPr>
            <a:r>
              <a:rPr lang="en-US" sz="2000" b="1" dirty="0">
                <a:solidFill>
                  <a:schemeClr val="accent3">
                    <a:lumMod val="25000"/>
                  </a:schemeClr>
                </a:solidFill>
                <a:latin typeface="Abadi"/>
              </a:rPr>
              <a:t>Explanation:</a:t>
            </a:r>
          </a:p>
          <a:p>
            <a:pPr marL="0" indent="0">
              <a:lnSpc>
                <a:spcPct val="100000"/>
              </a:lnSpc>
              <a:spcBef>
                <a:spcPts val="1400"/>
              </a:spcBef>
              <a:buNone/>
            </a:pPr>
            <a:r>
              <a:rPr lang="en-US" sz="1800" dirty="0">
                <a:solidFill>
                  <a:schemeClr val="accent3">
                    <a:lumMod val="25000"/>
                  </a:schemeClr>
                </a:solidFill>
                <a:latin typeface="Abadi"/>
              </a:rPr>
              <a:t>Used combination of WHERE, AND, CASE, and Wild Card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0A4E919-593A-DCA3-2AB6-C29E753035CC}"/>
              </a:ext>
            </a:extLst>
          </p:cNvPr>
          <p:cNvPicPr>
            <a:picLocks noChangeAspect="1"/>
          </p:cNvPicPr>
          <p:nvPr/>
        </p:nvPicPr>
        <p:blipFill>
          <a:blip r:embed="rId3"/>
          <a:stretch>
            <a:fillRect/>
          </a:stretch>
        </p:blipFill>
        <p:spPr>
          <a:xfrm>
            <a:off x="5740940" y="1388853"/>
            <a:ext cx="5544671" cy="463672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6800" y="1627804"/>
            <a:ext cx="4386190" cy="4351338"/>
          </a:xfrm>
          <a:prstGeom prst="rect">
            <a:avLst/>
          </a:prstGeom>
        </p:spPr>
        <p:txBody>
          <a:bodyPr lIns="91440" tIns="45720" rIns="91440" bIns="45720" anchor="t"/>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WHERE to filter between 2010-06-04 to 2010-03-20, GROUP BY outcome to group landing outcome and ORDER BY clause to order the group landing outcome in DESC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DA8DFC33-23CC-442E-6E11-3DD377532AA0}"/>
              </a:ext>
            </a:extLst>
          </p:cNvPr>
          <p:cNvPicPr>
            <a:picLocks noChangeAspect="1"/>
          </p:cNvPicPr>
          <p:nvPr/>
        </p:nvPicPr>
        <p:blipFill>
          <a:blip r:embed="rId3"/>
          <a:stretch>
            <a:fillRect/>
          </a:stretch>
        </p:blipFill>
        <p:spPr>
          <a:xfrm>
            <a:off x="6739011" y="1581374"/>
            <a:ext cx="4546600" cy="444419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729089" cy="3865563"/>
          </a:xfrm>
          <a:prstGeom prst="rect">
            <a:avLst/>
          </a:prstGeom>
        </p:spPr>
        <p:txBody>
          <a:bodyPr lIns="91440" tIns="45720" rIns="91440" bIns="45720" anchor="t">
            <a:normAutofit/>
          </a:bodyPr>
          <a:lstStyle/>
          <a:p>
            <a:pPr marL="0" indent="0">
              <a:buNone/>
            </a:pPr>
            <a:r>
              <a:rPr lang="en-US" sz="2000" b="1" dirty="0">
                <a:latin typeface="Abadi" panose="020B0604020104020204" pitchFamily="34" charset="0"/>
              </a:rPr>
              <a:t>Explanation:</a:t>
            </a:r>
          </a:p>
          <a:p>
            <a:pPr marL="0" indent="0">
              <a:buNone/>
            </a:pPr>
            <a:r>
              <a:rPr lang="en-US" sz="1800" dirty="0"/>
              <a:t>SpaceX launch sites located in the United States of America coasts that near coastal regions in Floria and California to reduce catastrophic failures affecting human activities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a:extLst>
              <a:ext uri="{FF2B5EF4-FFF2-40B4-BE49-F238E27FC236}">
                <a16:creationId xmlns:a16="http://schemas.microsoft.com/office/drawing/2014/main" id="{CD7D1F9D-BBDF-A3D8-B4CB-C8050789DD79}"/>
              </a:ext>
            </a:extLst>
          </p:cNvPr>
          <p:cNvPicPr>
            <a:picLocks noChangeAspect="1"/>
          </p:cNvPicPr>
          <p:nvPr/>
        </p:nvPicPr>
        <p:blipFill>
          <a:blip r:embed="rId4"/>
          <a:stretch>
            <a:fillRect/>
          </a:stretch>
        </p:blipFill>
        <p:spPr>
          <a:xfrm>
            <a:off x="5764419" y="1825625"/>
            <a:ext cx="5521192" cy="38655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a:t>
            </a:r>
          </a:p>
        </p:txBody>
      </p:sp>
      <p:pic>
        <p:nvPicPr>
          <p:cNvPr id="2" name="Picture 1">
            <a:extLst>
              <a:ext uri="{FF2B5EF4-FFF2-40B4-BE49-F238E27FC236}">
                <a16:creationId xmlns:a16="http://schemas.microsoft.com/office/drawing/2014/main" id="{D84798BD-E0ED-C8ED-A849-29EAED6EF396}"/>
              </a:ext>
            </a:extLst>
          </p:cNvPr>
          <p:cNvPicPr>
            <a:picLocks noChangeAspect="1"/>
          </p:cNvPicPr>
          <p:nvPr/>
        </p:nvPicPr>
        <p:blipFill>
          <a:blip r:embed="rId4"/>
          <a:stretch>
            <a:fillRect/>
          </a:stretch>
        </p:blipFill>
        <p:spPr>
          <a:xfrm>
            <a:off x="1000015" y="1586174"/>
            <a:ext cx="2264667" cy="1824315"/>
          </a:xfrm>
          <a:prstGeom prst="rect">
            <a:avLst/>
          </a:prstGeom>
        </p:spPr>
      </p:pic>
      <p:pic>
        <p:nvPicPr>
          <p:cNvPr id="4" name="Picture 3">
            <a:extLst>
              <a:ext uri="{FF2B5EF4-FFF2-40B4-BE49-F238E27FC236}">
                <a16:creationId xmlns:a16="http://schemas.microsoft.com/office/drawing/2014/main" id="{6D9BDCF1-8E29-AC63-9A02-26084F555253}"/>
              </a:ext>
            </a:extLst>
          </p:cNvPr>
          <p:cNvPicPr>
            <a:picLocks noChangeAspect="1"/>
          </p:cNvPicPr>
          <p:nvPr/>
        </p:nvPicPr>
        <p:blipFill>
          <a:blip r:embed="rId5"/>
          <a:stretch>
            <a:fillRect/>
          </a:stretch>
        </p:blipFill>
        <p:spPr>
          <a:xfrm>
            <a:off x="4494789" y="1586173"/>
            <a:ext cx="2264667" cy="1824315"/>
          </a:xfrm>
          <a:prstGeom prst="rect">
            <a:avLst/>
          </a:prstGeom>
        </p:spPr>
      </p:pic>
      <p:pic>
        <p:nvPicPr>
          <p:cNvPr id="6" name="Picture 5">
            <a:extLst>
              <a:ext uri="{FF2B5EF4-FFF2-40B4-BE49-F238E27FC236}">
                <a16:creationId xmlns:a16="http://schemas.microsoft.com/office/drawing/2014/main" id="{4D686EF3-22D1-94C3-CE7D-BCEB1CD22FEE}"/>
              </a:ext>
            </a:extLst>
          </p:cNvPr>
          <p:cNvPicPr>
            <a:picLocks noChangeAspect="1"/>
          </p:cNvPicPr>
          <p:nvPr/>
        </p:nvPicPr>
        <p:blipFill>
          <a:blip r:embed="rId6"/>
          <a:stretch>
            <a:fillRect/>
          </a:stretch>
        </p:blipFill>
        <p:spPr>
          <a:xfrm>
            <a:off x="2708972" y="3768836"/>
            <a:ext cx="2264667" cy="1824315"/>
          </a:xfrm>
          <a:prstGeom prst="rect">
            <a:avLst/>
          </a:prstGeom>
        </p:spPr>
      </p:pic>
      <p:pic>
        <p:nvPicPr>
          <p:cNvPr id="7" name="Picture 6">
            <a:extLst>
              <a:ext uri="{FF2B5EF4-FFF2-40B4-BE49-F238E27FC236}">
                <a16:creationId xmlns:a16="http://schemas.microsoft.com/office/drawing/2014/main" id="{A77AA510-FB5C-EF07-B3BE-C559E7DA2C58}"/>
              </a:ext>
            </a:extLst>
          </p:cNvPr>
          <p:cNvPicPr>
            <a:picLocks noChangeAspect="1"/>
          </p:cNvPicPr>
          <p:nvPr/>
        </p:nvPicPr>
        <p:blipFill>
          <a:blip r:embed="rId7"/>
          <a:stretch>
            <a:fillRect/>
          </a:stretch>
        </p:blipFill>
        <p:spPr>
          <a:xfrm>
            <a:off x="7574937" y="1586173"/>
            <a:ext cx="3187700" cy="2413000"/>
          </a:xfrm>
          <a:prstGeom prst="rect">
            <a:avLst/>
          </a:prstGeom>
        </p:spPr>
      </p:pic>
      <p:sp>
        <p:nvSpPr>
          <p:cNvPr id="9" name="TextBox 8">
            <a:extLst>
              <a:ext uri="{FF2B5EF4-FFF2-40B4-BE49-F238E27FC236}">
                <a16:creationId xmlns:a16="http://schemas.microsoft.com/office/drawing/2014/main" id="{A71354EE-11FC-A0BF-91B4-62006A1AD68E}"/>
              </a:ext>
            </a:extLst>
          </p:cNvPr>
          <p:cNvSpPr txBox="1"/>
          <p:nvPr/>
        </p:nvSpPr>
        <p:spPr>
          <a:xfrm>
            <a:off x="6177025" y="5840907"/>
            <a:ext cx="866904" cy="369332"/>
          </a:xfrm>
          <a:prstGeom prst="rect">
            <a:avLst/>
          </a:prstGeom>
          <a:noFill/>
        </p:spPr>
        <p:txBody>
          <a:bodyPr wrap="none" rtlCol="0">
            <a:spAutoFit/>
          </a:bodyPr>
          <a:lstStyle/>
          <a:p>
            <a:r>
              <a:rPr lang="en-US" dirty="0">
                <a:latin typeface="Abadi" panose="020B0604020104020204" pitchFamily="34" charset="0"/>
              </a:rPr>
              <a:t>Florida</a:t>
            </a:r>
          </a:p>
        </p:txBody>
      </p:sp>
      <p:sp>
        <p:nvSpPr>
          <p:cNvPr id="11" name="Rectangle 10">
            <a:extLst>
              <a:ext uri="{FF2B5EF4-FFF2-40B4-BE49-F238E27FC236}">
                <a16:creationId xmlns:a16="http://schemas.microsoft.com/office/drawing/2014/main" id="{B7301F7E-AC5E-2072-1A78-AEF2323FEB6F}"/>
              </a:ext>
            </a:extLst>
          </p:cNvPr>
          <p:cNvSpPr/>
          <p:nvPr/>
        </p:nvSpPr>
        <p:spPr>
          <a:xfrm>
            <a:off x="851035" y="1446047"/>
            <a:ext cx="6209523" cy="481428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0B01A97-082C-2233-76FC-A857461233FD}"/>
              </a:ext>
            </a:extLst>
          </p:cNvPr>
          <p:cNvSpPr/>
          <p:nvPr/>
        </p:nvSpPr>
        <p:spPr>
          <a:xfrm>
            <a:off x="7202725" y="1446048"/>
            <a:ext cx="3932124" cy="3825780"/>
          </a:xfrm>
          <a:prstGeom prst="rect">
            <a:avLst/>
          </a:prstGeom>
          <a:noFill/>
          <a:ln>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7151E30-9377-FC03-B4D3-CCF2DECF52BF}"/>
              </a:ext>
            </a:extLst>
          </p:cNvPr>
          <p:cNvSpPr txBox="1"/>
          <p:nvPr/>
        </p:nvSpPr>
        <p:spPr>
          <a:xfrm>
            <a:off x="10023326" y="4902495"/>
            <a:ext cx="1111523" cy="369332"/>
          </a:xfrm>
          <a:prstGeom prst="rect">
            <a:avLst/>
          </a:prstGeom>
          <a:noFill/>
        </p:spPr>
        <p:txBody>
          <a:bodyPr wrap="none" rtlCol="0">
            <a:spAutoFit/>
          </a:bodyPr>
          <a:lstStyle/>
          <a:p>
            <a:r>
              <a:rPr lang="en-US" dirty="0">
                <a:latin typeface="Abadi" panose="020B0604020104020204" pitchFamily="34" charset="0"/>
              </a:rPr>
              <a:t>California</a:t>
            </a:r>
          </a:p>
        </p:txBody>
      </p:sp>
      <p:sp>
        <p:nvSpPr>
          <p:cNvPr id="14" name="TextBox 13">
            <a:extLst>
              <a:ext uri="{FF2B5EF4-FFF2-40B4-BE49-F238E27FC236}">
                <a16:creationId xmlns:a16="http://schemas.microsoft.com/office/drawing/2014/main" id="{90C0D533-E593-22A4-5EA7-B101C1F98A6D}"/>
              </a:ext>
            </a:extLst>
          </p:cNvPr>
          <p:cNvSpPr txBox="1"/>
          <p:nvPr/>
        </p:nvSpPr>
        <p:spPr>
          <a:xfrm>
            <a:off x="4942127" y="3474200"/>
            <a:ext cx="1369990" cy="338554"/>
          </a:xfrm>
          <a:prstGeom prst="rect">
            <a:avLst/>
          </a:prstGeom>
          <a:noFill/>
        </p:spPr>
        <p:txBody>
          <a:bodyPr wrap="none" rtlCol="0">
            <a:spAutoFit/>
          </a:bodyPr>
          <a:lstStyle/>
          <a:p>
            <a:r>
              <a:rPr lang="en-US" sz="1600" dirty="0">
                <a:latin typeface="Abadi" panose="020B0604020104020204" pitchFamily="34" charset="0"/>
              </a:rPr>
              <a:t>CCAFS LC-40</a:t>
            </a:r>
          </a:p>
        </p:txBody>
      </p:sp>
      <p:sp>
        <p:nvSpPr>
          <p:cNvPr id="15" name="TextBox 14">
            <a:extLst>
              <a:ext uri="{FF2B5EF4-FFF2-40B4-BE49-F238E27FC236}">
                <a16:creationId xmlns:a16="http://schemas.microsoft.com/office/drawing/2014/main" id="{719801E3-2897-0E61-E6F5-91445B5ECF1C}"/>
              </a:ext>
            </a:extLst>
          </p:cNvPr>
          <p:cNvSpPr txBox="1"/>
          <p:nvPr/>
        </p:nvSpPr>
        <p:spPr>
          <a:xfrm>
            <a:off x="3212415" y="5642831"/>
            <a:ext cx="1257780" cy="338554"/>
          </a:xfrm>
          <a:prstGeom prst="rect">
            <a:avLst/>
          </a:prstGeom>
          <a:noFill/>
        </p:spPr>
        <p:txBody>
          <a:bodyPr wrap="none" rtlCol="0">
            <a:spAutoFit/>
          </a:bodyPr>
          <a:lstStyle/>
          <a:p>
            <a:r>
              <a:rPr lang="en-US" sz="1600" dirty="0">
                <a:latin typeface="Abadi" panose="020B0604020104020204" pitchFamily="34" charset="0"/>
              </a:rPr>
              <a:t>KSC LC-39A</a:t>
            </a:r>
          </a:p>
        </p:txBody>
      </p:sp>
      <p:sp>
        <p:nvSpPr>
          <p:cNvPr id="16" name="TextBox 15">
            <a:extLst>
              <a:ext uri="{FF2B5EF4-FFF2-40B4-BE49-F238E27FC236}">
                <a16:creationId xmlns:a16="http://schemas.microsoft.com/office/drawing/2014/main" id="{BDEF5626-9796-CDBC-CD8A-2894CFC2C9D6}"/>
              </a:ext>
            </a:extLst>
          </p:cNvPr>
          <p:cNvSpPr txBox="1"/>
          <p:nvPr/>
        </p:nvSpPr>
        <p:spPr>
          <a:xfrm>
            <a:off x="1392850" y="3447512"/>
            <a:ext cx="1478995" cy="338554"/>
          </a:xfrm>
          <a:prstGeom prst="rect">
            <a:avLst/>
          </a:prstGeom>
          <a:noFill/>
        </p:spPr>
        <p:txBody>
          <a:bodyPr wrap="none" rtlCol="0">
            <a:spAutoFit/>
          </a:bodyPr>
          <a:lstStyle/>
          <a:p>
            <a:r>
              <a:rPr lang="en-US" sz="1600" dirty="0">
                <a:latin typeface="Abadi" panose="020B0604020104020204" pitchFamily="34" charset="0"/>
              </a:rPr>
              <a:t>CCAFS SLC-40</a:t>
            </a:r>
          </a:p>
        </p:txBody>
      </p:sp>
      <p:sp>
        <p:nvSpPr>
          <p:cNvPr id="17" name="TextBox 16">
            <a:extLst>
              <a:ext uri="{FF2B5EF4-FFF2-40B4-BE49-F238E27FC236}">
                <a16:creationId xmlns:a16="http://schemas.microsoft.com/office/drawing/2014/main" id="{B6C8F4C2-6E67-D72F-69BF-AA98F490F665}"/>
              </a:ext>
            </a:extLst>
          </p:cNvPr>
          <p:cNvSpPr txBox="1"/>
          <p:nvPr/>
        </p:nvSpPr>
        <p:spPr>
          <a:xfrm>
            <a:off x="8539897" y="4139198"/>
            <a:ext cx="1352871" cy="338554"/>
          </a:xfrm>
          <a:prstGeom prst="rect">
            <a:avLst/>
          </a:prstGeom>
          <a:noFill/>
        </p:spPr>
        <p:txBody>
          <a:bodyPr wrap="none" rtlCol="0">
            <a:spAutoFit/>
          </a:bodyPr>
          <a:lstStyle/>
          <a:p>
            <a:r>
              <a:rPr lang="en-US" sz="1600" dirty="0">
                <a:latin typeface="Abadi" panose="020B0604020104020204" pitchFamily="34" charset="0"/>
              </a:rPr>
              <a:t>VAFB SLC-4E</a:t>
            </a:r>
          </a:p>
        </p:txBody>
      </p:sp>
      <p:sp>
        <p:nvSpPr>
          <p:cNvPr id="18" name="TextBox 17">
            <a:extLst>
              <a:ext uri="{FF2B5EF4-FFF2-40B4-BE49-F238E27FC236}">
                <a16:creationId xmlns:a16="http://schemas.microsoft.com/office/drawing/2014/main" id="{07B0625F-6958-0639-CFF4-109E91CDF1DB}"/>
              </a:ext>
            </a:extLst>
          </p:cNvPr>
          <p:cNvSpPr txBox="1"/>
          <p:nvPr/>
        </p:nvSpPr>
        <p:spPr>
          <a:xfrm>
            <a:off x="8518558" y="5396659"/>
            <a:ext cx="2303216" cy="1138773"/>
          </a:xfrm>
          <a:prstGeom prst="rect">
            <a:avLst/>
          </a:prstGeom>
          <a:noFill/>
        </p:spPr>
        <p:txBody>
          <a:bodyPr wrap="square" rtlCol="0">
            <a:spAutoFit/>
          </a:bodyPr>
          <a:lstStyle/>
          <a:p>
            <a:r>
              <a:rPr lang="en-US" b="1" dirty="0"/>
              <a:t>Legend:</a:t>
            </a:r>
          </a:p>
          <a:p>
            <a:r>
              <a:rPr lang="en-US" sz="1600" dirty="0"/>
              <a:t>Successful Launches</a:t>
            </a:r>
          </a:p>
          <a:p>
            <a:r>
              <a:rPr lang="en-US" sz="1600" dirty="0"/>
              <a:t>Failures Launches</a:t>
            </a:r>
          </a:p>
          <a:p>
            <a:endParaRPr lang="en-US" dirty="0"/>
          </a:p>
        </p:txBody>
      </p:sp>
      <p:sp>
        <p:nvSpPr>
          <p:cNvPr id="19" name="Rectangle 18">
            <a:extLst>
              <a:ext uri="{FF2B5EF4-FFF2-40B4-BE49-F238E27FC236}">
                <a16:creationId xmlns:a16="http://schemas.microsoft.com/office/drawing/2014/main" id="{A0181BE2-7A3C-1ADC-0124-9AFC556314EA}"/>
              </a:ext>
            </a:extLst>
          </p:cNvPr>
          <p:cNvSpPr/>
          <p:nvPr/>
        </p:nvSpPr>
        <p:spPr>
          <a:xfrm>
            <a:off x="8250058" y="5789386"/>
            <a:ext cx="128579" cy="11574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D06B36-CEDE-CD4D-F261-1D01485D8F39}"/>
              </a:ext>
            </a:extLst>
          </p:cNvPr>
          <p:cNvSpPr/>
          <p:nvPr/>
        </p:nvSpPr>
        <p:spPr>
          <a:xfrm>
            <a:off x="8250058" y="6031923"/>
            <a:ext cx="128579" cy="11574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08151" y="4596109"/>
            <a:ext cx="3039319" cy="1630283"/>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Distance:</a:t>
            </a:r>
          </a:p>
          <a:p>
            <a:pPr marL="457200" indent="-457200">
              <a:lnSpc>
                <a:spcPct val="100000"/>
              </a:lnSpc>
              <a:spcBef>
                <a:spcPts val="1400"/>
              </a:spcBef>
              <a:buAutoNum type="arabicPeriod"/>
            </a:pPr>
            <a:r>
              <a:rPr lang="en-US" sz="2000" dirty="0">
                <a:solidFill>
                  <a:schemeClr val="accent3">
                    <a:lumMod val="25000"/>
                  </a:schemeClr>
                </a:solidFill>
                <a:latin typeface="Abadi" panose="020B0604020104020204" pitchFamily="34" charset="0"/>
              </a:rPr>
              <a:t>Railway   = 1.02 KM</a:t>
            </a:r>
          </a:p>
          <a:p>
            <a:pPr marL="457200" indent="-457200">
              <a:lnSpc>
                <a:spcPct val="100000"/>
              </a:lnSpc>
              <a:spcBef>
                <a:spcPts val="1400"/>
              </a:spcBef>
              <a:buAutoNum type="arabicPeriod"/>
            </a:pPr>
            <a:r>
              <a:rPr lang="en-US" sz="2000" dirty="0">
                <a:solidFill>
                  <a:schemeClr val="accent3">
                    <a:lumMod val="25000"/>
                  </a:schemeClr>
                </a:solidFill>
                <a:latin typeface="Abadi" panose="020B0604020104020204" pitchFamily="34" charset="0"/>
              </a:rPr>
              <a:t>Roadway = 0.59 KM</a:t>
            </a:r>
          </a:p>
          <a:p>
            <a:pPr marL="457200" indent="-457200">
              <a:lnSpc>
                <a:spcPct val="100000"/>
              </a:lnSpc>
              <a:spcBef>
                <a:spcPts val="1400"/>
              </a:spcBef>
              <a:buAutoNum type="arabicPeriod"/>
            </a:pPr>
            <a:r>
              <a:rPr lang="en-US" sz="2000" dirty="0">
                <a:solidFill>
                  <a:schemeClr val="accent3">
                    <a:lumMod val="25000"/>
                  </a:schemeClr>
                </a:solidFill>
                <a:latin typeface="Abadi" panose="020B0604020104020204" pitchFamily="34" charset="0"/>
              </a:rPr>
              <a:t>Coast      = 0.86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Proximate Launch Sites to Notable Locations</a:t>
            </a:r>
          </a:p>
        </p:txBody>
      </p:sp>
      <p:pic>
        <p:nvPicPr>
          <p:cNvPr id="2" name="Picture 1">
            <a:extLst>
              <a:ext uri="{FF2B5EF4-FFF2-40B4-BE49-F238E27FC236}">
                <a16:creationId xmlns:a16="http://schemas.microsoft.com/office/drawing/2014/main" id="{7060C3A6-43E7-C1CA-6270-55085E985490}"/>
              </a:ext>
            </a:extLst>
          </p:cNvPr>
          <p:cNvPicPr>
            <a:picLocks noChangeAspect="1"/>
          </p:cNvPicPr>
          <p:nvPr/>
        </p:nvPicPr>
        <p:blipFill>
          <a:blip r:embed="rId3"/>
          <a:stretch>
            <a:fillRect/>
          </a:stretch>
        </p:blipFill>
        <p:spPr>
          <a:xfrm>
            <a:off x="1223929" y="1423924"/>
            <a:ext cx="9744141" cy="287028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29892"/>
            <a:ext cx="4875485" cy="4595681"/>
          </a:xfrm>
          <a:prstGeom prst="rect">
            <a:avLst/>
          </a:prstGeom>
        </p:spPr>
        <p:txBody>
          <a:bodyPr lIns="91440" tIns="45720" rIns="91440" bIns="45720" anchor="t">
            <a:normAutofit/>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Explanation:</a:t>
            </a:r>
          </a:p>
          <a:p>
            <a:pPr>
              <a:lnSpc>
                <a:spcPct val="100000"/>
              </a:lnSpc>
              <a:spcBef>
                <a:spcPts val="1400"/>
              </a:spcBef>
            </a:pPr>
            <a:r>
              <a:rPr lang="en-US" sz="2000" dirty="0">
                <a:solidFill>
                  <a:schemeClr val="accent3">
                    <a:lumMod val="25000"/>
                  </a:schemeClr>
                </a:solidFill>
                <a:latin typeface="Abadi" panose="020B0604020104020204" pitchFamily="34" charset="0"/>
              </a:rPr>
              <a:t>KSC LC-39A had the most successful launches, followed by CCAFS LC-40.</a:t>
            </a:r>
          </a:p>
          <a:p>
            <a:pPr>
              <a:lnSpc>
                <a:spcPct val="100000"/>
              </a:lnSpc>
              <a:spcBef>
                <a:spcPts val="1400"/>
              </a:spcBef>
            </a:pPr>
            <a:r>
              <a:rPr lang="en-US" sz="2000" dirty="0">
                <a:solidFill>
                  <a:schemeClr val="accent3">
                    <a:lumMod val="25000"/>
                  </a:schemeClr>
                </a:solidFill>
                <a:latin typeface="Abadi" panose="020B0604020104020204" pitchFamily="34" charset="0"/>
              </a:rPr>
              <a:t>VAFB SLC-4E and CCAFS SLC-40 is the lowest launch success.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by each launch site</a:t>
            </a:r>
          </a:p>
        </p:txBody>
      </p:sp>
      <p:pic>
        <p:nvPicPr>
          <p:cNvPr id="2" name="Picture 1">
            <a:extLst>
              <a:ext uri="{FF2B5EF4-FFF2-40B4-BE49-F238E27FC236}">
                <a16:creationId xmlns:a16="http://schemas.microsoft.com/office/drawing/2014/main" id="{D5A36B47-563B-7910-889E-5879EF36EE90}"/>
              </a:ext>
            </a:extLst>
          </p:cNvPr>
          <p:cNvPicPr>
            <a:picLocks noChangeAspect="1"/>
          </p:cNvPicPr>
          <p:nvPr/>
        </p:nvPicPr>
        <p:blipFill>
          <a:blip r:embed="rId3"/>
          <a:stretch>
            <a:fillRect/>
          </a:stretch>
        </p:blipFill>
        <p:spPr>
          <a:xfrm>
            <a:off x="5817857" y="1429892"/>
            <a:ext cx="5467754" cy="459568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4" y="1511050"/>
            <a:ext cx="10399485" cy="239012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1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700" dirty="0">
                <a:solidFill>
                  <a:schemeClr val="accent3">
                    <a:lumMod val="25000"/>
                  </a:schemeClr>
                </a:solidFill>
                <a:latin typeface="Abadi" panose="020B0604020104020204" pitchFamily="34" charset="0"/>
              </a:rPr>
              <a:t>SpaceX offers Falcon 9 rocket launches at a cost of $62 million, significantly lower than other providers, whose costs exceed $165 million per launch. A major factor in these cost savings is SpaceX's ability to reuse the first stage of the rocket.</a:t>
            </a:r>
          </a:p>
          <a:p>
            <a:pPr marL="0" indent="0">
              <a:spcBef>
                <a:spcPts val="1400"/>
              </a:spcBef>
              <a:buNone/>
            </a:pPr>
            <a:r>
              <a:rPr lang="en-US" sz="1700" dirty="0">
                <a:solidFill>
                  <a:schemeClr val="accent3">
                    <a:lumMod val="25000"/>
                  </a:schemeClr>
                </a:solidFill>
                <a:latin typeface="Abadi" panose="020B0604020104020204" pitchFamily="34" charset="0"/>
              </a:rPr>
              <a:t>By accurately predicting whether the first stage will land successfully, we can estimate the overall cost-efficiency of a launch. This insight is valuable for other companies aiming to compete with SpaceX in the commercial space launch industry.</a:t>
            </a:r>
          </a:p>
          <a:p>
            <a:pPr marL="0" indent="0">
              <a:spcBef>
                <a:spcPts val="1400"/>
              </a:spcBef>
              <a:buNone/>
            </a:pPr>
            <a:r>
              <a:rPr lang="en-US" sz="1700" dirty="0">
                <a:solidFill>
                  <a:schemeClr val="accent3">
                    <a:lumMod val="25000"/>
                  </a:schemeClr>
                </a:solidFill>
                <a:latin typeface="Abadi" panose="020B0604020104020204" pitchFamily="34" charset="0"/>
              </a:rPr>
              <a:t>The objective of this project is to develop a machine learning pipeline that can predict the likelihood of a successful first-stage landing for Falcon 9.</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2" name="Content Placeholder 2">
            <a:extLst>
              <a:ext uri="{FF2B5EF4-FFF2-40B4-BE49-F238E27FC236}">
                <a16:creationId xmlns:a16="http://schemas.microsoft.com/office/drawing/2014/main" id="{E74BB1E0-CBF0-6133-1D12-1B10BA61F19D}"/>
              </a:ext>
            </a:extLst>
          </p:cNvPr>
          <p:cNvSpPr txBox="1">
            <a:spLocks/>
          </p:cNvSpPr>
          <p:nvPr/>
        </p:nvSpPr>
        <p:spPr>
          <a:xfrm>
            <a:off x="958694" y="3901170"/>
            <a:ext cx="10399485" cy="253485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100" b="1" dirty="0">
                <a:solidFill>
                  <a:schemeClr val="accent3">
                    <a:lumMod val="25000"/>
                  </a:schemeClr>
                </a:solidFill>
                <a:latin typeface="Abadi" panose="020B0604020104020204" pitchFamily="34" charset="0"/>
              </a:rPr>
              <a:t>Problems you want to find answers:</a:t>
            </a:r>
          </a:p>
          <a:p>
            <a:pPr lvl="1">
              <a:spcBef>
                <a:spcPts val="1400"/>
              </a:spcBef>
              <a:buFont typeface="Courier New" panose="02070309020205020404" pitchFamily="49" charset="0"/>
              <a:buChar char="o"/>
            </a:pPr>
            <a:r>
              <a:rPr lang="en-US" sz="1700" dirty="0">
                <a:solidFill>
                  <a:schemeClr val="accent3">
                    <a:lumMod val="25000"/>
                  </a:schemeClr>
                </a:solidFill>
                <a:latin typeface="Abadi" panose="020B0604020104020204" pitchFamily="34" charset="0"/>
              </a:rPr>
              <a:t>What factors influence the successful landing of a rocket's first stage?</a:t>
            </a:r>
          </a:p>
          <a:p>
            <a:pPr marL="0" indent="0">
              <a:spcBef>
                <a:spcPts val="1400"/>
              </a:spcBef>
              <a:buNone/>
            </a:pPr>
            <a:r>
              <a:rPr lang="en-US" sz="1700" dirty="0">
                <a:solidFill>
                  <a:schemeClr val="accent3">
                    <a:lumMod val="25000"/>
                  </a:schemeClr>
                </a:solidFill>
                <a:latin typeface="Abadi" panose="020B0604020104020204" pitchFamily="34" charset="0"/>
              </a:rPr>
              <a:t>	Identifying key variables that contribute to a safe and stable landing.</a:t>
            </a:r>
          </a:p>
          <a:p>
            <a:pPr lvl="1">
              <a:spcBef>
                <a:spcPts val="1400"/>
              </a:spcBef>
              <a:buFont typeface="Courier New" panose="02070309020205020404" pitchFamily="49" charset="0"/>
              <a:buChar char="o"/>
            </a:pPr>
            <a:r>
              <a:rPr lang="en-US" sz="1700" dirty="0">
                <a:solidFill>
                  <a:schemeClr val="accent3">
                    <a:lumMod val="25000"/>
                  </a:schemeClr>
                </a:solidFill>
                <a:latin typeface="Abadi" panose="020B0604020104020204" pitchFamily="34" charset="0"/>
              </a:rPr>
              <a:t>How do different conditions and features interact to affect landing success rates?</a:t>
            </a:r>
          </a:p>
          <a:p>
            <a:pPr marL="0" indent="0">
              <a:spcBef>
                <a:spcPts val="1400"/>
              </a:spcBef>
              <a:buNone/>
            </a:pPr>
            <a:r>
              <a:rPr lang="en-US" sz="1700" dirty="0">
                <a:solidFill>
                  <a:schemeClr val="accent3">
                    <a:lumMod val="25000"/>
                  </a:schemeClr>
                </a:solidFill>
                <a:latin typeface="Abadi" panose="020B0604020104020204" pitchFamily="34" charset="0"/>
              </a:rPr>
              <a:t>	Understanding the relationships between various technical and environmental parameters.</a:t>
            </a:r>
          </a:p>
          <a:p>
            <a:pPr lvl="1">
              <a:spcBef>
                <a:spcPts val="1400"/>
              </a:spcBef>
              <a:buFont typeface="Courier New" panose="02070309020205020404" pitchFamily="49" charset="0"/>
              <a:buChar char="o"/>
            </a:pPr>
            <a:r>
              <a:rPr lang="en-US" sz="1700" dirty="0">
                <a:solidFill>
                  <a:schemeClr val="accent3">
                    <a:lumMod val="25000"/>
                  </a:schemeClr>
                </a:solidFill>
                <a:latin typeface="Abadi" panose="020B0604020104020204" pitchFamily="34" charset="0"/>
              </a:rPr>
              <a:t>What operational conditions are necessary to maximize landing success?</a:t>
            </a:r>
          </a:p>
          <a:p>
            <a:pPr marL="0" indent="0">
              <a:spcBef>
                <a:spcPts val="1400"/>
              </a:spcBef>
              <a:buNone/>
            </a:pPr>
            <a:r>
              <a:rPr lang="en-US" sz="1700" dirty="0">
                <a:solidFill>
                  <a:schemeClr val="accent3">
                    <a:lumMod val="25000"/>
                  </a:schemeClr>
                </a:solidFill>
                <a:latin typeface="Abadi" panose="020B0604020104020204" pitchFamily="34" charset="0"/>
              </a:rPr>
              <a:t>	Determining optimal launch and landing conditions for future missions.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775522" cy="3741798"/>
          </a:xfrm>
          <a:prstGeom prst="rect">
            <a:avLst/>
          </a:prstGeom>
        </p:spPr>
        <p:txBody>
          <a:bodyPr lIns="91440" tIns="45720" rIns="91440" bIns="45720" anchor="t">
            <a:normAutofit/>
          </a:bodyPr>
          <a:lstStyle/>
          <a:p>
            <a:pPr marL="0" indent="0">
              <a:buNone/>
            </a:pPr>
            <a:r>
              <a:rPr lang="en-US" sz="2400" b="1" dirty="0">
                <a:latin typeface="Abadi" panose="020B0604020104020204" pitchFamily="34" charset="0"/>
              </a:rPr>
              <a:t>Explanation:</a:t>
            </a:r>
          </a:p>
          <a:p>
            <a:pPr marL="0" indent="0">
              <a:buNone/>
            </a:pPr>
            <a:r>
              <a:rPr lang="en-US" sz="2000" dirty="0">
                <a:latin typeface="Abadi" panose="020B0604020104020204" pitchFamily="34" charset="0"/>
              </a:rPr>
              <a:t>KSC LC-39A achieved a 76.9% success rate which is the highest ratio of successful landings compare to other site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2" name="Picture 1">
            <a:extLst>
              <a:ext uri="{FF2B5EF4-FFF2-40B4-BE49-F238E27FC236}">
                <a16:creationId xmlns:a16="http://schemas.microsoft.com/office/drawing/2014/main" id="{33DC7B6C-3F56-1E18-0A89-C90FCE79C96C}"/>
              </a:ext>
            </a:extLst>
          </p:cNvPr>
          <p:cNvPicPr>
            <a:picLocks noChangeAspect="1"/>
          </p:cNvPicPr>
          <p:nvPr/>
        </p:nvPicPr>
        <p:blipFill>
          <a:blip r:embed="rId3"/>
          <a:stretch>
            <a:fillRect/>
          </a:stretch>
        </p:blipFill>
        <p:spPr>
          <a:xfrm>
            <a:off x="5780917" y="1825625"/>
            <a:ext cx="5504693" cy="37417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76687"/>
            <a:ext cx="10414662" cy="1263009"/>
          </a:xfrm>
          <a:prstGeom prst="rect">
            <a:avLst/>
          </a:prstGeom>
        </p:spPr>
        <p:txBody>
          <a:bodyPr lIns="91440" tIns="45720" rIns="91440" bIns="45720" anchor="t">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Payload range between 2,000 and 6,000 kg shows that v1.1 boosters performed the worst but we can see that FT boosters had the best success rate, followed by B4.</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Range</a:t>
            </a:r>
          </a:p>
        </p:txBody>
      </p:sp>
      <p:pic>
        <p:nvPicPr>
          <p:cNvPr id="2" name="Picture 1">
            <a:extLst>
              <a:ext uri="{FF2B5EF4-FFF2-40B4-BE49-F238E27FC236}">
                <a16:creationId xmlns:a16="http://schemas.microsoft.com/office/drawing/2014/main" id="{673A4605-0877-FCED-B2BB-1EAE2DDE2CC8}"/>
              </a:ext>
            </a:extLst>
          </p:cNvPr>
          <p:cNvPicPr>
            <a:picLocks noChangeAspect="1"/>
          </p:cNvPicPr>
          <p:nvPr/>
        </p:nvPicPr>
        <p:blipFill>
          <a:blip r:embed="rId3"/>
          <a:stretch>
            <a:fillRect/>
          </a:stretch>
        </p:blipFill>
        <p:spPr>
          <a:xfrm>
            <a:off x="2217998" y="1490433"/>
            <a:ext cx="7756003" cy="353600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139158"/>
            <a:ext cx="10515600" cy="118019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Based on algorithms comparison,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8C8D9C33-0E6A-9956-DBB3-E592842E5F9E}"/>
              </a:ext>
            </a:extLst>
          </p:cNvPr>
          <p:cNvPicPr>
            <a:picLocks noChangeAspect="1"/>
          </p:cNvPicPr>
          <p:nvPr/>
        </p:nvPicPr>
        <p:blipFill>
          <a:blip r:embed="rId3"/>
          <a:stretch>
            <a:fillRect/>
          </a:stretch>
        </p:blipFill>
        <p:spPr>
          <a:xfrm>
            <a:off x="1570719" y="1545222"/>
            <a:ext cx="9050561" cy="328844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58865"/>
            <a:ext cx="4947883" cy="3811588"/>
          </a:xfrm>
          <a:prstGeom prst="rect">
            <a:avLst/>
          </a:prstGeom>
        </p:spPr>
        <p:txBody>
          <a:bodyPr>
            <a:normAutofit/>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ID" sz="1800" dirty="0"/>
              <a:t>The confusion matrix for the decision tree classifier indicates its ability to differentiate between successful and failed landings. It correctly predicted 14 successful landings (true positives) and 3 failed landings (true negatives). However, one failed landing was misclassified as a success (false positive), while no successful landings were incorrectly predicted as failures (false negatives). The main issue with the model is the occurrence of false positives, where unsuccessful landings are mistakenly classified as successful.</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C664EEC-8EE5-0F17-A90B-253868A2CA73}"/>
              </a:ext>
            </a:extLst>
          </p:cNvPr>
          <p:cNvPicPr>
            <a:picLocks noChangeAspect="1"/>
          </p:cNvPicPr>
          <p:nvPr/>
        </p:nvPicPr>
        <p:blipFill>
          <a:blip r:embed="rId3"/>
          <a:stretch>
            <a:fillRect/>
          </a:stretch>
        </p:blipFill>
        <p:spPr>
          <a:xfrm>
            <a:off x="6631463" y="1558865"/>
            <a:ext cx="4654148" cy="399554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ID" sz="2000" dirty="0">
                <a:latin typeface="Abadi" panose="020B0604020104020204" pitchFamily="34" charset="0"/>
              </a:rPr>
              <a:t>Launch success rates have steadily improved over time, indicating continuous technological and operational advancements.</a:t>
            </a:r>
          </a:p>
          <a:p>
            <a:pPr>
              <a:lnSpc>
                <a:spcPct val="100000"/>
              </a:lnSpc>
              <a:spcBef>
                <a:spcPts val="1400"/>
              </a:spcBef>
            </a:pPr>
            <a:r>
              <a:rPr lang="en-ID" sz="2000" dirty="0">
                <a:latin typeface="Abadi" panose="020B0604020104020204" pitchFamily="34" charset="0"/>
              </a:rPr>
              <a:t>Higher launch frequency at a site correlates with greater overall success rates.</a:t>
            </a:r>
          </a:p>
          <a:p>
            <a:pPr>
              <a:lnSpc>
                <a:spcPct val="100000"/>
              </a:lnSpc>
              <a:spcBef>
                <a:spcPts val="1400"/>
              </a:spcBef>
            </a:pPr>
            <a:r>
              <a:rPr lang="en-ID" sz="2000" dirty="0">
                <a:latin typeface="Abadi" panose="020B0604020104020204" pitchFamily="34" charset="0"/>
              </a:rPr>
              <a:t>The most successful orbits include ES-L1, GEO, HEO, SSO, and VLEO.KSC LC-39A recorded the highest number of successful launches, followed closely by CCAFS LC-40.</a:t>
            </a:r>
          </a:p>
          <a:p>
            <a:pPr>
              <a:lnSpc>
                <a:spcPct val="100000"/>
              </a:lnSpc>
              <a:spcBef>
                <a:spcPts val="1400"/>
              </a:spcBef>
            </a:pPr>
            <a:r>
              <a:rPr lang="en-ID" sz="2000" dirty="0">
                <a:latin typeface="Abadi" panose="020B0604020104020204" pitchFamily="34" charset="0"/>
              </a:rPr>
              <a:t>Among the predictive models tested, the Decision Tree Classifier demonstrated the best performance with high accuracy, precision, and recall, making it the most suitable model for this task.</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Notebook:</a:t>
            </a:r>
          </a:p>
          <a:p>
            <a:pPr>
              <a:lnSpc>
                <a:spcPct val="100000"/>
              </a:lnSpc>
              <a:spcBef>
                <a:spcPts val="1400"/>
              </a:spcBef>
            </a:pPr>
            <a:r>
              <a:rPr lang="en-US" sz="2200" dirty="0">
                <a:solidFill>
                  <a:schemeClr val="accent3">
                    <a:lumMod val="25000"/>
                  </a:schemeClr>
                </a:solidFill>
                <a:latin typeface="Abadi" panose="020B0604020104020204" pitchFamily="34" charset="0"/>
              </a:rPr>
              <a:t>Charts:</a:t>
            </a:r>
          </a:p>
          <a:p>
            <a:pPr>
              <a:lnSpc>
                <a:spcPct val="100000"/>
              </a:lnSpc>
              <a:spcBef>
                <a:spcPts val="1400"/>
              </a:spcBef>
            </a:pPr>
            <a:r>
              <a:rPr lang="en-US" sz="2200" dirty="0">
                <a:solidFill>
                  <a:schemeClr val="accent3">
                    <a:lumMod val="25000"/>
                  </a:schemeClr>
                </a:solidFill>
                <a:latin typeface="Abadi" panose="020B0604020104020204" pitchFamily="34" charset="0"/>
              </a:rPr>
              <a:t>SpaceX API: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hlinkClick r:id="rId4"/>
              </a:rPr>
              <a:t>https://github.com/r-spacex/SpaceX-API/tree/master/docs#rspacex-api-docs</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Wikipedia:</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hlinkClick r:id="rId5"/>
              </a:rPr>
              <a:t>https://en.wikipedia.org/w/index.php?title=List_of_Falcon_9_and_Falcon_Heavy_launches&amp;oldid=1027686922</a:t>
            </a:r>
            <a:r>
              <a:rPr lang="en-US" sz="18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Fetch data using SpaceX API</a:t>
            </a:r>
          </a:p>
          <a:p>
            <a:pPr lvl="1">
              <a:lnSpc>
                <a:spcPct val="120000"/>
              </a:lnSpc>
              <a:spcBef>
                <a:spcPts val="1400"/>
              </a:spcBef>
            </a:pPr>
            <a:r>
              <a:rPr lang="en-US" sz="7600" dirty="0">
                <a:solidFill>
                  <a:schemeClr val="bg2">
                    <a:lumMod val="50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Extract relevant features and resolve missing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4234" y="1674235"/>
            <a:ext cx="10471377" cy="4351338"/>
          </a:xfrm>
          <a:prstGeom prst="rect">
            <a:avLst/>
          </a:prstGeom>
        </p:spPr>
        <p:txBody>
          <a:bodyPr/>
          <a:lstStyle/>
          <a:p>
            <a:pPr marL="0" indent="0">
              <a:buNone/>
            </a:pPr>
            <a:r>
              <a:rPr lang="en-US" sz="2000" b="1" dirty="0">
                <a:latin typeface="Abadi" panose="020B0604020104020204" pitchFamily="34" charset="0"/>
              </a:rPr>
              <a:t>Data Source:</a:t>
            </a:r>
          </a:p>
          <a:p>
            <a:pPr marL="0" indent="0">
              <a:buNone/>
            </a:pPr>
            <a:r>
              <a:rPr lang="en-US" sz="2000" b="1" dirty="0">
                <a:latin typeface="Abadi" panose="020B0604020104020204" pitchFamily="34" charset="0"/>
              </a:rPr>
              <a:t>1. SpaceX API:</a:t>
            </a:r>
          </a:p>
          <a:p>
            <a:pPr marL="0" indent="0">
              <a:buNone/>
            </a:pPr>
            <a:r>
              <a:rPr lang="en-US" sz="1800" dirty="0">
                <a:latin typeface="Abadi" panose="020B0604020104020204" pitchFamily="34" charset="0"/>
              </a:rPr>
              <a:t>Data was retrieved through HTTP requests to various SpaceX API endpoints, including:</a:t>
            </a:r>
          </a:p>
          <a:p>
            <a:pPr lvl="1">
              <a:buFont typeface="Courier New" panose="02070309020205020404" pitchFamily="49" charset="0"/>
              <a:buChar char="o"/>
            </a:pPr>
            <a:r>
              <a:rPr lang="en-US" sz="1800" dirty="0">
                <a:latin typeface="Abadi" panose="020B0604020104020204" pitchFamily="34" charset="0"/>
              </a:rPr>
              <a:t>/v4/launches/past – Initial launch data.</a:t>
            </a:r>
          </a:p>
          <a:p>
            <a:pPr lvl="1">
              <a:buFont typeface="Courier New" panose="02070309020205020404" pitchFamily="49" charset="0"/>
              <a:buChar char="o"/>
            </a:pPr>
            <a:r>
              <a:rPr lang="en-US" sz="1800" dirty="0">
                <a:latin typeface="Abadi" panose="020B0604020104020204" pitchFamily="34" charset="0"/>
              </a:rPr>
              <a:t>/v4/rockets, /v4/launchpads, /v4/payloads, /v4/cores – Additional details such as rocket specifications, launchpad locations, payload information, and core booster details.</a:t>
            </a:r>
          </a:p>
          <a:p>
            <a:pPr marL="0" indent="0">
              <a:buNone/>
            </a:pPr>
            <a:endParaRPr lang="en-US" sz="1800" dirty="0">
              <a:latin typeface="Abadi" panose="020B0604020104020204" pitchFamily="34" charset="0"/>
            </a:endParaRPr>
          </a:p>
          <a:p>
            <a:pPr marL="0" indent="0">
              <a:buNone/>
            </a:pPr>
            <a:r>
              <a:rPr lang="en-US" sz="2000" b="1" dirty="0">
                <a:latin typeface="Abadi" panose="020B0604020104020204" pitchFamily="34" charset="0"/>
              </a:rPr>
              <a:t>2. Falcon 9 Wikipedia Page:</a:t>
            </a:r>
          </a:p>
          <a:p>
            <a:pPr lvl="1">
              <a:buFont typeface="Courier New" panose="02070309020205020404" pitchFamily="49" charset="0"/>
              <a:buChar char="o"/>
            </a:pPr>
            <a:r>
              <a:rPr lang="en-US" sz="1800" dirty="0">
                <a:latin typeface="Abadi" panose="020B0604020104020204" pitchFamily="34" charset="0"/>
              </a:rPr>
              <a:t>Additional historical launch records were extracted through web scraping using </a:t>
            </a:r>
            <a:r>
              <a:rPr lang="en-US" sz="1800" dirty="0" err="1">
                <a:latin typeface="Abadi" panose="020B0604020104020204" pitchFamily="34" charset="0"/>
              </a:rPr>
              <a:t>BeautifulSoup</a:t>
            </a:r>
            <a:r>
              <a:rPr lang="en-US" sz="1800" dirty="0">
                <a:latin typeface="Abadi" panose="020B0604020104020204" pitchFamily="34" charset="0"/>
              </a:rPr>
              <a:t>.</a:t>
            </a:r>
          </a:p>
          <a:p>
            <a:pPr lvl="1">
              <a:buFont typeface="Courier New" panose="02070309020205020404" pitchFamily="49" charset="0"/>
              <a:buChar char="o"/>
            </a:pPr>
            <a:r>
              <a:rPr lang="en-US" sz="1800" dirty="0">
                <a:latin typeface="Abadi" panose="020B0604020104020204" pitchFamily="34" charset="0"/>
              </a:rPr>
              <a:t>The launch data was retrieved from HTML tables, parsed, and transformed into a structured pandas </a:t>
            </a:r>
            <a:r>
              <a:rPr lang="en-US" sz="1800" dirty="0" err="1">
                <a:latin typeface="Abadi" panose="020B0604020104020204" pitchFamily="34" charset="0"/>
              </a:rPr>
              <a:t>DataFrame</a:t>
            </a:r>
            <a:r>
              <a:rPr lang="en-US" sz="1800" dirty="0">
                <a:latin typeface="Abadi" panose="020B0604020104020204" pitchFamily="34" charset="0"/>
              </a:rPr>
              <a:t> for further analysis.</a:t>
            </a:r>
          </a:p>
          <a:p>
            <a:pPr marL="0" indent="0">
              <a:buNone/>
            </a:pPr>
            <a:endParaRPr lang="en-US" sz="16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858167" cy="4225925"/>
          </a:xfrm>
          <a:prstGeom prst="rect">
            <a:avLst/>
          </a:prstGeom>
        </p:spPr>
        <p:txBody>
          <a:bodyPr vert="horz" lIns="91440" tIns="45720" rIns="91440" bIns="45720" rtlCol="0" anchor="t">
            <a:normAutofit/>
          </a:bodyPr>
          <a:lstStyle/>
          <a:p>
            <a:pPr>
              <a:lnSpc>
                <a:spcPct val="100000"/>
              </a:lnSpc>
              <a:spcBef>
                <a:spcPts val="1400"/>
              </a:spcBef>
            </a:pPr>
            <a:r>
              <a:rPr lang="en-ID" sz="2000" b="1" dirty="0">
                <a:latin typeface="Abadi" panose="020B0604020104020204" pitchFamily="34" charset="0"/>
              </a:rPr>
              <a:t>Process:</a:t>
            </a:r>
          </a:p>
          <a:p>
            <a:pPr lvl="1">
              <a:lnSpc>
                <a:spcPct val="100000"/>
              </a:lnSpc>
              <a:spcBef>
                <a:spcPts val="1400"/>
              </a:spcBef>
              <a:buFont typeface="Courier New" panose="02070309020205020404" pitchFamily="49" charset="0"/>
              <a:buChar char="o"/>
            </a:pPr>
            <a:r>
              <a:rPr lang="en-ID" sz="1800" dirty="0">
                <a:latin typeface="Abadi" panose="020B0604020104020204" pitchFamily="34" charset="0"/>
              </a:rPr>
              <a:t>The primary dataset was retrieved from the /v4/launches/past API endpoint.</a:t>
            </a:r>
          </a:p>
          <a:p>
            <a:pPr lvl="1">
              <a:lnSpc>
                <a:spcPct val="100000"/>
              </a:lnSpc>
              <a:spcBef>
                <a:spcPts val="1400"/>
              </a:spcBef>
              <a:buFont typeface="Courier New" panose="02070309020205020404" pitchFamily="49" charset="0"/>
              <a:buChar char="o"/>
            </a:pPr>
            <a:r>
              <a:rPr lang="en-ID" sz="1800" dirty="0">
                <a:latin typeface="Abadi" panose="020B0604020104020204" pitchFamily="34" charset="0"/>
              </a:rPr>
              <a:t>Supplementary details were sourced from the rockets, launchpads, payloads, and cores endpoints to enrich records with corresponding IDs.</a:t>
            </a:r>
            <a:endParaRPr lang="en-US" sz="1800" dirty="0">
              <a:latin typeface="Abadi" panose="020B0604020104020204" pitchFamily="34" charset="0"/>
            </a:endParaRPr>
          </a:p>
          <a:p>
            <a:r>
              <a:rPr lang="en-US" sz="2000" b="1" dirty="0">
                <a:latin typeface="Abadi" panose="020B0604020104020204" pitchFamily="34" charset="0"/>
              </a:rPr>
              <a:t>Notebook:</a:t>
            </a:r>
          </a:p>
          <a:p>
            <a:endParaRPr lang="en-US" sz="1800" dirty="0">
              <a:latin typeface="Abadi" panose="020B0604020104020204" pitchFamily="34" charset="0"/>
            </a:endParaRPr>
          </a:p>
          <a:p>
            <a:endParaRPr lang="en-US" sz="18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flowchart&#10;&#10;Description automatically generated">
            <a:extLst>
              <a:ext uri="{FF2B5EF4-FFF2-40B4-BE49-F238E27FC236}">
                <a16:creationId xmlns:a16="http://schemas.microsoft.com/office/drawing/2014/main" id="{F9F65475-66F9-7ABA-E901-A82AFE6F489C}"/>
              </a:ext>
            </a:extLst>
          </p:cNvPr>
          <p:cNvPicPr>
            <a:picLocks noChangeAspect="1"/>
          </p:cNvPicPr>
          <p:nvPr/>
        </p:nvPicPr>
        <p:blipFill>
          <a:blip r:embed="rId3"/>
          <a:stretch>
            <a:fillRect/>
          </a:stretch>
        </p:blipFill>
        <p:spPr>
          <a:xfrm>
            <a:off x="6731001" y="1214658"/>
            <a:ext cx="4554610" cy="481091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166947" cy="4387868"/>
          </a:xfrm>
          <a:prstGeom prst="rect">
            <a:avLst/>
          </a:prstGeom>
        </p:spPr>
        <p:txBody>
          <a:bodyPr lIns="91440" tIns="45720" rIns="91440" bIns="45720" anchor="t">
            <a:noAutofit/>
          </a:bodyPr>
          <a:lstStyle/>
          <a:p>
            <a:pPr marL="0" indent="0">
              <a:buNone/>
            </a:pPr>
            <a:r>
              <a:rPr lang="en-ID" sz="2000" b="1" dirty="0">
                <a:latin typeface="Abadi" panose="020B0604020104020204" pitchFamily="34" charset="0"/>
              </a:rPr>
              <a:t>Process:</a:t>
            </a:r>
          </a:p>
          <a:p>
            <a:pPr lvl="1">
              <a:buFont typeface="Courier New" panose="02070309020205020404" pitchFamily="49" charset="0"/>
              <a:buChar char="o"/>
            </a:pPr>
            <a:r>
              <a:rPr lang="en-ID" sz="1800" dirty="0">
                <a:latin typeface="Abadi" panose="020B0604020104020204" pitchFamily="34" charset="0"/>
              </a:rPr>
              <a:t>Sent an HTTP GET request to the Falcon 9 launch page on Wikipedia to retrieve the HTML source.</a:t>
            </a:r>
          </a:p>
          <a:p>
            <a:pPr lvl="1">
              <a:buFont typeface="Courier New" panose="02070309020205020404" pitchFamily="49" charset="0"/>
              <a:buChar char="o"/>
            </a:pPr>
            <a:r>
              <a:rPr lang="en-ID" sz="1800" dirty="0">
                <a:latin typeface="Abadi" panose="020B0604020104020204" pitchFamily="34" charset="0"/>
              </a:rPr>
              <a:t>Utilized </a:t>
            </a:r>
            <a:r>
              <a:rPr lang="en-ID" sz="1800" b="1" dirty="0" err="1">
                <a:latin typeface="Abadi" panose="020B0604020104020204" pitchFamily="34" charset="0"/>
              </a:rPr>
              <a:t>BeautifulSoup</a:t>
            </a:r>
            <a:r>
              <a:rPr lang="en-ID" sz="1800" dirty="0">
                <a:latin typeface="Abadi" panose="020B0604020104020204" pitchFamily="34" charset="0"/>
              </a:rPr>
              <a:t> to parse the HTML and extract relevant tables containing launch data.</a:t>
            </a:r>
          </a:p>
          <a:p>
            <a:pPr lvl="1">
              <a:buFont typeface="Courier New" panose="02070309020205020404" pitchFamily="49" charset="0"/>
              <a:buChar char="o"/>
            </a:pPr>
            <a:r>
              <a:rPr lang="en-ID" sz="1800" dirty="0">
                <a:latin typeface="Abadi" panose="020B0604020104020204" pitchFamily="34" charset="0"/>
              </a:rPr>
              <a:t>Processed and structured the extracted data into a </a:t>
            </a:r>
            <a:r>
              <a:rPr lang="en-ID" sz="1800" b="1" dirty="0">
                <a:latin typeface="Abadi" panose="020B0604020104020204" pitchFamily="34" charset="0"/>
              </a:rPr>
              <a:t>Pandas </a:t>
            </a:r>
            <a:r>
              <a:rPr lang="en-ID" sz="1800" b="1" dirty="0" err="1">
                <a:latin typeface="Abadi" panose="020B0604020104020204" pitchFamily="34" charset="0"/>
              </a:rPr>
              <a:t>DataFrame</a:t>
            </a:r>
            <a:r>
              <a:rPr lang="en-ID" sz="1800" dirty="0">
                <a:latin typeface="Abadi" panose="020B0604020104020204" pitchFamily="34" charset="0"/>
              </a:rPr>
              <a:t> for further analysis.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000" b="1" dirty="0">
                <a:solidFill>
                  <a:schemeClr val="accent3">
                    <a:lumMod val="25000"/>
                  </a:schemeClr>
                </a:solidFill>
                <a:latin typeface="Abadi" panose="020B0604020104020204" pitchFamily="34" charset="0"/>
              </a:rPr>
              <a:t>Notebook:</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process&#10;&#10;Description automatically generated">
            <a:extLst>
              <a:ext uri="{FF2B5EF4-FFF2-40B4-BE49-F238E27FC236}">
                <a16:creationId xmlns:a16="http://schemas.microsoft.com/office/drawing/2014/main" id="{152106FF-9CFB-22FB-4425-3B138710D6CF}"/>
              </a:ext>
            </a:extLst>
          </p:cNvPr>
          <p:cNvPicPr>
            <a:picLocks noChangeAspect="1"/>
          </p:cNvPicPr>
          <p:nvPr/>
        </p:nvPicPr>
        <p:blipFill>
          <a:blip r:embed="rId3"/>
          <a:stretch>
            <a:fillRect/>
          </a:stretch>
        </p:blipFill>
        <p:spPr>
          <a:xfrm>
            <a:off x="5616533" y="1508092"/>
            <a:ext cx="5653056" cy="467206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508</TotalTime>
  <Words>2458</Words>
  <Application>Microsoft Macintosh PowerPoint</Application>
  <PresentationFormat>Widescreen</PresentationFormat>
  <Paragraphs>293</Paragraphs>
  <Slides>47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FERNANDO</cp:lastModifiedBy>
  <cp:revision>201</cp:revision>
  <dcterms:created xsi:type="dcterms:W3CDTF">2021-04-29T18:58:34Z</dcterms:created>
  <dcterms:modified xsi:type="dcterms:W3CDTF">2025-02-21T16:37:43Z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